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hyqDMvs6Dhpp/7XZO+F/qwxPCu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E55144-D47E-4AE6-A9EA-0E63392E4AAA}">
  <a:tblStyle styleId="{EAE55144-D47E-4AE6-A9EA-0E63392E4AA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3169919" cy="480060"/>
          </a:xfrm>
          <a:prstGeom prst="rect">
            <a:avLst/>
          </a:prstGeom>
          <a:noFill/>
          <a:ln>
            <a:noFill/>
          </a:ln>
        </p:spPr>
        <p:txBody>
          <a:bodyPr anchorCtr="0" anchor="t" bIns="96625" lIns="96625" spcFirstLastPara="1" rIns="96625" wrap="square" tIns="966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4143587" y="0"/>
            <a:ext cx="3169919" cy="480060"/>
          </a:xfrm>
          <a:prstGeom prst="rect">
            <a:avLst/>
          </a:prstGeom>
          <a:noFill/>
          <a:ln>
            <a:noFill/>
          </a:ln>
        </p:spPr>
        <p:txBody>
          <a:bodyPr anchorCtr="0" anchor="t" bIns="96625" lIns="96625" spcFirstLastPara="1" rIns="96625" wrap="square" tIns="966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1" y="9119474"/>
            <a:ext cx="3169919" cy="480060"/>
          </a:xfrm>
          <a:prstGeom prst="rect">
            <a:avLst/>
          </a:prstGeom>
          <a:noFill/>
          <a:ln>
            <a:noFill/>
          </a:ln>
        </p:spPr>
        <p:txBody>
          <a:bodyPr anchorCtr="0" anchor="b" bIns="96625" lIns="96625" spcFirstLastPara="1" rIns="96625" wrap="square" tIns="966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Clr>
                <a:schemeClr val="dk1"/>
              </a:buClr>
              <a:buSzPts val="325"/>
              <a:buFont typeface="Calibri"/>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g3b4e722189e_0_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7" name="Google Shape;17;g3b4e722189e_0_7: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8" name="Google Shape;18;g3b4e722189e_0_7: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b4e722189e_0_22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b4e722189e_0_221: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24" name="Google Shape;124;g3b4e722189e_0_221: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b4e722189e_0_11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b4e722189e_0_118: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34" name="Google Shape;134;g3b4e722189e_0_118: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b4e722189e_0_15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b4e722189e_0_159: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47" name="Google Shape;147;g3b4e722189e_0_159: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b4e722189e_0_4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b4e722189e_0_45: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59" name="Google Shape;159;g3b4e722189e_0_45: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b4e722189e_0_5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b4e722189e_0_53: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71" name="Google Shape;171;g3b4e722189e_0_53: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b4e722189e_0_6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b4e722189e_0_61: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81" name="Google Shape;181;g3b4e722189e_0_61: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b4e722189e_0_6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b4e722189e_0_69: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95" name="Google Shape;195;g3b4e722189e_0_69: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b4e722189e_0_22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b4e722189e_0_229: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05" name="Google Shape;205;g3b4e722189e_0_229: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b4e722189e_0_13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b4e722189e_0_135: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13" name="Google Shape;213;g3b4e722189e_0_135: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b174b42ee3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b174b42ee3_0_0: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21" name="Google Shape;221;g3b174b42ee3_0_0: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g3b4e722189e_0_1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5" name="Google Shape;25;g3b4e722189e_0_14: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6" name="Google Shape;26;g3b4e722189e_0_14: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b174b42ee3_0_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b174b42ee3_0_9: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29" name="Google Shape;229;g3b174b42ee3_0_9: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b174b42ee3_0_1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b174b42ee3_0_19: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40" name="Google Shape;240;g3b174b42ee3_0_19: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b174b42ee3_0_2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b174b42ee3_0_26: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48" name="Google Shape;248;g3b174b42ee3_0_26: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adeb4cbb75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adeb4cbb75_0_0: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rPr lang="en-US"/>
              <a:t>Include prompts, hypers, error bars. </a:t>
            </a:r>
            <a:endParaRPr/>
          </a:p>
        </p:txBody>
      </p:sp>
      <p:sp>
        <p:nvSpPr>
          <p:cNvPr id="256" name="Google Shape;256;g3adeb4cbb75_0_0: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ae995ce225_0_5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ae995ce225_0_51: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64" name="Google Shape;264;g3ae995ce225_0_51: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ae995ce225_0_3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ae995ce225_0_34: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73" name="Google Shape;273;g3ae995ce225_0_34: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ae995ce225_0_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ae995ce225_0_7: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85" name="Google Shape;285;g3ae995ce225_0_7: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af2e3bdb1b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af2e3bdb1b_0_0: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94" name="Google Shape;294;g3af2e3bdb1b_0_0: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af2e3bdb1b_0_1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af2e3bdb1b_0_19: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02" name="Google Shape;302;g3af2e3bdb1b_0_19: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ae995ce225_0_1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ae995ce225_0_15: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10" name="Google Shape;310;g3ae995ce225_0_15: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3b4e722189e_0_9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3" name="Google Shape;33;g3b4e722189e_0_98: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4" name="Google Shape;34;g3b4e722189e_0_98: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ae995ce225_0_2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ae995ce225_0_23: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18" name="Google Shape;318;g3ae995ce225_0_23: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
        <p:nvSpPr>
          <p:cNvPr id="326" name="Google Shape;326;p1:notes"/>
          <p:cNvSpPr/>
          <p:nvPr>
            <p:ph idx="2" type="sldImg"/>
          </p:nvPr>
        </p:nvSpPr>
        <p:spPr>
          <a:xfrm>
            <a:off x="482600" y="733425"/>
            <a:ext cx="6353175" cy="35734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27" name="Google Shape;327;p1:notes"/>
          <p:cNvSpPr txBox="1"/>
          <p:nvPr>
            <p:ph idx="1" type="body"/>
          </p:nvPr>
        </p:nvSpPr>
        <p:spPr>
          <a:xfrm>
            <a:off x="973666" y="4560570"/>
            <a:ext cx="5367866" cy="4318873"/>
          </a:xfrm>
          <a:prstGeom prst="rect">
            <a:avLst/>
          </a:prstGeom>
          <a:noFill/>
          <a:ln>
            <a:noFill/>
          </a:ln>
        </p:spPr>
        <p:txBody>
          <a:bodyPr anchorCtr="0" anchor="t" bIns="46950" lIns="95600" spcFirstLastPara="1" rIns="95600" wrap="square" tIns="46950">
            <a:noAutofit/>
          </a:bodyPr>
          <a:lstStyle/>
          <a:p>
            <a:pPr indent="0" lvl="0" marL="0" rtl="0" algn="l">
              <a:spcBef>
                <a:spcPts val="0"/>
              </a:spcBef>
              <a:spcAft>
                <a:spcPts val="0"/>
              </a:spcAft>
              <a:buNone/>
            </a:pPr>
            <a:r>
              <a:rPr lang="en-US"/>
              <a:t>This file presents an assertion-evidence template for making effective slides for scientific presentations. Although much about the layout and typography contrasts sharply with the defaults of PowerPoint, these changes are done so to make the slides more effective at communicating technical information. The design advocated by this template arises from Chapter 4 of </a:t>
            </a:r>
            <a:r>
              <a:rPr i="1" lang="en-US"/>
              <a:t>The Craft of Scientific Presentations, </a:t>
            </a:r>
            <a:r>
              <a:rPr lang="en-US"/>
              <a:t>2</a:t>
            </a:r>
            <a:r>
              <a:rPr baseline="30000" lang="en-US"/>
              <a:t>nd</a:t>
            </a:r>
            <a:r>
              <a:rPr lang="en-US"/>
              <a:t> edition</a:t>
            </a:r>
            <a:r>
              <a:rPr i="1" lang="en-US"/>
              <a:t> </a:t>
            </a:r>
            <a:r>
              <a:rPr lang="en-US"/>
              <a:t>(Springer, 2013). The homepage for this template exists at the following website:</a:t>
            </a:r>
            <a:endParaRPr/>
          </a:p>
          <a:p>
            <a:pPr indent="0" lvl="0" marL="0" rtl="0" algn="l">
              <a:spcBef>
                <a:spcPts val="0"/>
              </a:spcBef>
              <a:spcAft>
                <a:spcPts val="0"/>
              </a:spcAft>
              <a:buNone/>
            </a:pPr>
            <a:r>
              <a:rPr lang="en-US"/>
              <a:t>	http://writing.engr.psu.edu/assertion_evidence.html </a:t>
            </a:r>
            <a:endParaRPr/>
          </a:p>
          <a:p>
            <a:pPr indent="0" lvl="0" marL="0" rtl="0" algn="l">
              <a:spcBef>
                <a:spcPts val="0"/>
              </a:spcBef>
              <a:spcAft>
                <a:spcPts val="0"/>
              </a:spcAft>
              <a:buNone/>
            </a:pPr>
            <a:r>
              <a:rPr lang="en-US"/>
              <a:t> Rig ht now you are viewing the notes pages. To work on the slides, click on “Slide” under “View.”  Tip: When creating a new presentation, </a:t>
            </a:r>
            <a:r>
              <a:rPr b="1" lang="en-US"/>
              <a:t>save</a:t>
            </a:r>
            <a:r>
              <a:rPr lang="en-US"/>
              <a:t> this file </a:t>
            </a:r>
            <a:r>
              <a:rPr b="1" lang="en-US"/>
              <a:t>as</a:t>
            </a:r>
            <a:r>
              <a:rPr lang="en-US"/>
              <a:t> the name of your presentation.  Warning: </a:t>
            </a:r>
            <a:r>
              <a:rPr i="1" lang="en-US" sz="1300"/>
              <a:t>You are more than welcome to use this template for your presentation slides. You may not, though, distribute this template for profit or distribute this template without giving credit to the source: http://writing.engr.psu.edu/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slide is for the title slide of a presentation. Consider inserting an image that helps orient the audience to the title. You should not leave this slide until the audience feel comfortable with the title. Forcing yourself to spend more time with this slide is good because a common mistake in presentations is to leave the title slide too soon. Because of this mistake, many in the audience do not have the chance to comprehend the key details of the title. See pages 172-184 in </a:t>
            </a:r>
            <a:r>
              <a:rPr i="1" lang="en-US"/>
              <a:t>The Craft of Scientific Presentations, </a:t>
            </a:r>
            <a:r>
              <a:rPr lang="en-US"/>
              <a:t>2</a:t>
            </a:r>
            <a:r>
              <a:rPr baseline="30000" lang="en-US"/>
              <a:t>nd</a:t>
            </a:r>
            <a:r>
              <a:rPr lang="en-US"/>
              <a:t> ed. (</a:t>
            </a:r>
            <a:r>
              <a:rPr i="1" lang="en-US"/>
              <a:t>CSP</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template shows one layout for the slide. You might want to rearrange the placement of the body’s wording to accommodate a different sized image. On the next slide is a sample title slide. You should delete the examples after you create your own slides.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
        <p:nvSpPr>
          <p:cNvPr id="339" name="Google Shape;339;p2:notes"/>
          <p:cNvSpPr/>
          <p:nvPr>
            <p:ph idx="2" type="sldImg"/>
          </p:nvPr>
        </p:nvSpPr>
        <p:spPr>
          <a:xfrm>
            <a:off x="482600" y="733425"/>
            <a:ext cx="6353175" cy="35734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40" name="Google Shape;340;p2:notes"/>
          <p:cNvSpPr txBox="1"/>
          <p:nvPr>
            <p:ph idx="1" type="body"/>
          </p:nvPr>
        </p:nvSpPr>
        <p:spPr>
          <a:xfrm>
            <a:off x="973666" y="4560570"/>
            <a:ext cx="5367866" cy="4318873"/>
          </a:xfrm>
          <a:prstGeom prst="rect">
            <a:avLst/>
          </a:prstGeom>
          <a:noFill/>
          <a:ln>
            <a:noFill/>
          </a:ln>
        </p:spPr>
        <p:txBody>
          <a:bodyPr anchorCtr="0" anchor="t" bIns="48300" lIns="96600" spcFirstLastPara="1" rIns="96600" wrap="square" tIns="48300">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Mapping slide for the presentation (note that a background slide or a slide justifying the importance might precede this slide). A common mistake with mapping slides is to give the audience simply an unmemorable bulleted list of topics (including the names “Introduction” and “Conclusion” and “Questions”). Such a list is quickly forgotten after the slide is removed.</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On a mapping slide, take the opportunity to show a key image or perhaps a representative image for each major section of the presentation. In the second case, each image would be repeated on the first visual of the corresponding section and would remind the audience that they have arrived to a major section of the presentation’s middle. </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In regards to the names “Introduction” and “Conclusion,” every talk has those sections, and the names are ignored by audiences. So why state them? Also, for the divisions that you do have, find a logical and parallel grouping. Note that groups of two’s, three’s, and four’s are much easier to remember and are not so nearly intimidating as groups of five’s, six’s, and seven’s. See the discussion of mapping slides in </a:t>
            </a:r>
            <a:r>
              <a:rPr i="1" lang="en-US" sz="1300">
                <a:solidFill>
                  <a:schemeClr val="dk1"/>
                </a:solidFill>
                <a:latin typeface="Calibri"/>
                <a:ea typeface="Calibri"/>
                <a:cs typeface="Calibri"/>
                <a:sym typeface="Calibri"/>
              </a:rPr>
              <a:t>The Craft of Scientific Presentations, 2</a:t>
            </a:r>
            <a:r>
              <a:rPr baseline="30000" i="1" lang="en-US" sz="1300">
                <a:solidFill>
                  <a:schemeClr val="dk1"/>
                </a:solidFill>
                <a:latin typeface="Calibri"/>
                <a:ea typeface="Calibri"/>
                <a:cs typeface="Calibri"/>
                <a:sym typeface="Calibri"/>
              </a:rPr>
              <a:t>nd</a:t>
            </a:r>
            <a:r>
              <a:rPr i="1" lang="en-US" sz="1300">
                <a:solidFill>
                  <a:schemeClr val="dk1"/>
                </a:solidFill>
                <a:latin typeface="Calibri"/>
                <a:ea typeface="Calibri"/>
                <a:cs typeface="Calibri"/>
                <a:sym typeface="Calibri"/>
              </a:rPr>
              <a:t> ed. (pages 177-181).</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
        <p:nvSpPr>
          <p:cNvPr id="353" name="Google Shape;353;p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54" name="Google Shape;354;p3:notes"/>
          <p:cNvSpPr txBox="1"/>
          <p:nvPr>
            <p:ph idx="1" type="body"/>
          </p:nvPr>
        </p:nvSpPr>
        <p:spPr>
          <a:xfrm>
            <a:off x="731521" y="4560570"/>
            <a:ext cx="5852159" cy="432054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Blank slide for drafting mapping slide</a:t>
            </a:r>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Use the tasks for applications.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
        <p:nvSpPr>
          <p:cNvPr id="360" name="Google Shape;360;p4:notes"/>
          <p:cNvSpPr/>
          <p:nvPr>
            <p:ph idx="2" type="sldImg"/>
          </p:nvPr>
        </p:nvSpPr>
        <p:spPr>
          <a:xfrm>
            <a:off x="482600" y="733425"/>
            <a:ext cx="6353175" cy="35734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61" name="Google Shape;361;p4:notes"/>
          <p:cNvSpPr txBox="1"/>
          <p:nvPr>
            <p:ph idx="1" type="body"/>
          </p:nvPr>
        </p:nvSpPr>
        <p:spPr>
          <a:xfrm>
            <a:off x="973666" y="4560570"/>
            <a:ext cx="5367866" cy="4318873"/>
          </a:xfrm>
          <a:prstGeom prst="rect">
            <a:avLst/>
          </a:prstGeom>
          <a:noFill/>
          <a:ln>
            <a:noFill/>
          </a:ln>
        </p:spPr>
        <p:txBody>
          <a:bodyPr anchorCtr="0" anchor="t" bIns="48300" lIns="96600" spcFirstLastPara="1" rIns="96600" wrap="square" tIns="48300">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Body slide from the first section of the presentation’s middle. Consider having the first-topic image from the mapping slide repeated here. Use the headline (no more than two lines) to make an assertion about this topic. In the body of the slide, support that headline with images and with words, if necessary. See Chapter 4 of </a:t>
            </a:r>
            <a:r>
              <a:rPr i="1" lang="en-US" sz="1300">
                <a:solidFill>
                  <a:schemeClr val="dk1"/>
                </a:solidFill>
                <a:latin typeface="Calibri"/>
                <a:ea typeface="Calibri"/>
                <a:cs typeface="Calibri"/>
                <a:sym typeface="Calibri"/>
              </a:rPr>
              <a:t>The Craft of Scientific Presentations, 2</a:t>
            </a:r>
            <a:r>
              <a:rPr baseline="30000" i="1" lang="en-US" sz="1300">
                <a:solidFill>
                  <a:schemeClr val="dk1"/>
                </a:solidFill>
                <a:latin typeface="Calibri"/>
                <a:ea typeface="Calibri"/>
                <a:cs typeface="Calibri"/>
                <a:sym typeface="Calibri"/>
              </a:rPr>
              <a:t>nd</a:t>
            </a:r>
            <a:r>
              <a:rPr i="1" lang="en-US" sz="1300">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This slide shows one orientation for the image and text in the body of the slide. Other orientations appear in this template. Choose the one that best supports your headline assertion.</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Some institutions will insist that you place an institutional logo on each slide. Other institutions recommend a logo on the first slide and the last.  If you do place a logo on each slide, make sure that logo is at the bottom of the slide rather than the top. Placing the logo at the top (the place on a slide that receives the most emphasis) shifts the emphasis away from the work.</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5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5: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
        <p:nvSpPr>
          <p:cNvPr id="370" name="Google Shape;370;p5:notes"/>
          <p:cNvSpPr/>
          <p:nvPr>
            <p:ph idx="2" type="sldImg"/>
          </p:nvPr>
        </p:nvSpPr>
        <p:spPr>
          <a:xfrm>
            <a:off x="482600" y="733425"/>
            <a:ext cx="6353175" cy="35734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71" name="Google Shape;371;p5:notes"/>
          <p:cNvSpPr txBox="1"/>
          <p:nvPr>
            <p:ph idx="1" type="body"/>
          </p:nvPr>
        </p:nvSpPr>
        <p:spPr>
          <a:xfrm>
            <a:off x="973666" y="4560570"/>
            <a:ext cx="5367866" cy="4318873"/>
          </a:xfrm>
          <a:prstGeom prst="rect">
            <a:avLst/>
          </a:prstGeom>
          <a:noFill/>
          <a:ln>
            <a:noFill/>
          </a:ln>
        </p:spPr>
        <p:txBody>
          <a:bodyPr anchorCtr="0" anchor="t" bIns="48300" lIns="96600" spcFirstLastPara="1" rIns="96600" wrap="square" tIns="48300">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Mapping slide for the presentation (note that a background slide or a slide justifying the importance might precede this slide). A common mistake with mapping slides is to give the audience simply an unmemorable bulleted list of topics (including the names “Introduction” and “Conclusion” and “Questions”). Such a list is quickly forgotten after the slide is removed.</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On a mapping slide, take the opportunity to show a key image or perhaps a representative image for each major section of the presentation. In the second case, each image would be repeated on the first visual of the corresponding section and would remind the audience that they have arrived to a major section of the presentation’s middle. </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In regards to the names “Introduction” and “Conclusion,” every talk has those sections, and the names are ignored by audiences. So why state them? Also, for the divisions that you do have, find a logical and parallel grouping. Note that groups of two’s, three’s, and four’s are much easier to remember and are not so nearly intimidating as groups of five’s, six’s, and seven’s. See the discussion of mapping slides in </a:t>
            </a:r>
            <a:r>
              <a:rPr i="1" lang="en-US" sz="1300">
                <a:solidFill>
                  <a:schemeClr val="dk1"/>
                </a:solidFill>
                <a:latin typeface="Calibri"/>
                <a:ea typeface="Calibri"/>
                <a:cs typeface="Calibri"/>
                <a:sym typeface="Calibri"/>
              </a:rPr>
              <a:t>The Craft of Scientific Presentations, 2</a:t>
            </a:r>
            <a:r>
              <a:rPr baseline="30000" i="1" lang="en-US" sz="1300">
                <a:solidFill>
                  <a:schemeClr val="dk1"/>
                </a:solidFill>
                <a:latin typeface="Calibri"/>
                <a:ea typeface="Calibri"/>
                <a:cs typeface="Calibri"/>
                <a:sym typeface="Calibri"/>
              </a:rPr>
              <a:t>nd</a:t>
            </a:r>
            <a:r>
              <a:rPr i="1" lang="en-US" sz="1300">
                <a:solidFill>
                  <a:schemeClr val="dk1"/>
                </a:solidFill>
                <a:latin typeface="Calibri"/>
                <a:ea typeface="Calibri"/>
                <a:cs typeface="Calibri"/>
                <a:sym typeface="Calibri"/>
              </a:rPr>
              <a:t> ed. (pages 177-181).</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6: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
        <p:nvSpPr>
          <p:cNvPr id="384" name="Google Shape;384;p6:notes"/>
          <p:cNvSpPr/>
          <p:nvPr>
            <p:ph idx="2" type="sldImg"/>
          </p:nvPr>
        </p:nvSpPr>
        <p:spPr>
          <a:xfrm>
            <a:off x="482600" y="733425"/>
            <a:ext cx="6353175" cy="35734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85" name="Google Shape;385;p6:notes"/>
          <p:cNvSpPr txBox="1"/>
          <p:nvPr>
            <p:ph idx="1" type="body"/>
          </p:nvPr>
        </p:nvSpPr>
        <p:spPr>
          <a:xfrm>
            <a:off x="973666" y="4560570"/>
            <a:ext cx="5367866" cy="4318873"/>
          </a:xfrm>
          <a:prstGeom prst="rect">
            <a:avLst/>
          </a:prstGeom>
          <a:noFill/>
          <a:ln>
            <a:noFill/>
          </a:ln>
        </p:spPr>
        <p:txBody>
          <a:bodyPr anchorCtr="0" anchor="t" bIns="48300" lIns="96600" spcFirstLastPara="1" rIns="96600" wrap="square" tIns="48300">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Body slide from the first section of the presentation’s middle. Consider having the first-topic image from the mapping slide repeated here. Use the headline (no more than two lines) to make an assertion about this topic. In the body of the slide, support that headline with images and with words, if necessary. See Chapter 4 of </a:t>
            </a:r>
            <a:r>
              <a:rPr i="1" lang="en-US" sz="1300">
                <a:solidFill>
                  <a:schemeClr val="dk1"/>
                </a:solidFill>
                <a:latin typeface="Calibri"/>
                <a:ea typeface="Calibri"/>
                <a:cs typeface="Calibri"/>
                <a:sym typeface="Calibri"/>
              </a:rPr>
              <a:t>The Craft of Scientific Presentations, 2</a:t>
            </a:r>
            <a:r>
              <a:rPr baseline="30000" i="1" lang="en-US" sz="1300">
                <a:solidFill>
                  <a:schemeClr val="dk1"/>
                </a:solidFill>
                <a:latin typeface="Calibri"/>
                <a:ea typeface="Calibri"/>
                <a:cs typeface="Calibri"/>
                <a:sym typeface="Calibri"/>
              </a:rPr>
              <a:t>nd</a:t>
            </a:r>
            <a:r>
              <a:rPr i="1" lang="en-US" sz="1300">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This slide shows one orientation for the image and text in the body of the slide. Other orientations appear in this template. Choose the one that best supports your headline assertion.</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Some institutions will insist that you place an institutional logo on each slide. Other institutions recommend a logo on the first slide and the last.  If you do place a logo on each slide, make sure that logo is at the bottom of the slide rather than the top. Placing the logo at the top (the place on a slide that receives the most emphasis) shifts the emphasis away from the work.</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5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7: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
        <p:nvSpPr>
          <p:cNvPr id="393" name="Google Shape;393;p7:notes"/>
          <p:cNvSpPr/>
          <p:nvPr>
            <p:ph idx="2" type="sldImg"/>
          </p:nvPr>
        </p:nvSpPr>
        <p:spPr>
          <a:xfrm>
            <a:off x="482600" y="733425"/>
            <a:ext cx="6353175" cy="35734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94" name="Google Shape;394;p7:notes"/>
          <p:cNvSpPr txBox="1"/>
          <p:nvPr>
            <p:ph idx="1" type="body"/>
          </p:nvPr>
        </p:nvSpPr>
        <p:spPr>
          <a:xfrm>
            <a:off x="973666" y="4560570"/>
            <a:ext cx="5367866" cy="4318873"/>
          </a:xfrm>
          <a:prstGeom prst="rect">
            <a:avLst/>
          </a:prstGeom>
          <a:noFill/>
          <a:ln>
            <a:noFill/>
          </a:ln>
        </p:spPr>
        <p:txBody>
          <a:bodyPr anchorCtr="0" anchor="t" bIns="48300" lIns="96600" spcFirstLastPara="1" rIns="96600" wrap="square" tIns="48300">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Body slide from the second section of the presentation’s middle. For the first body slide of this second section, consider repeating the corresponding image (or equation) from the mapping slide. Use the headline to make an assertion about this topic. In the body of the slide, support that headline assertion with images and needed callouts. See Chapter 4 of </a:t>
            </a:r>
            <a:r>
              <a:rPr i="1" lang="en-US" sz="1300">
                <a:solidFill>
                  <a:schemeClr val="dk1"/>
                </a:solidFill>
                <a:latin typeface="Calibri"/>
                <a:ea typeface="Calibri"/>
                <a:cs typeface="Calibri"/>
                <a:sym typeface="Calibri"/>
              </a:rPr>
              <a:t>The Craft of Scientific Presentations, 2</a:t>
            </a:r>
            <a:r>
              <a:rPr baseline="30000" i="1" lang="en-US" sz="1300">
                <a:solidFill>
                  <a:schemeClr val="dk1"/>
                </a:solidFill>
                <a:latin typeface="Calibri"/>
                <a:ea typeface="Calibri"/>
                <a:cs typeface="Calibri"/>
                <a:sym typeface="Calibri"/>
              </a:rPr>
              <a:t>nd</a:t>
            </a:r>
            <a:r>
              <a:rPr i="1" lang="en-US" sz="1300">
                <a:solidFill>
                  <a:schemeClr val="dk1"/>
                </a:solidFill>
                <a:latin typeface="Calibri"/>
                <a:ea typeface="Calibri"/>
                <a:cs typeface="Calibri"/>
                <a:sym typeface="Calibri"/>
              </a:rPr>
              <a:t> ed</a:t>
            </a: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This slide shows one orientation for the image and text in the body of the slide. Other orientations appear in this template. Choose the orientation that best supports your headline assertion.</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8: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spcBef>
                <a:spcPts val="0"/>
              </a:spcBef>
              <a:spcAft>
                <a:spcPts val="0"/>
              </a:spcAft>
              <a:buNone/>
            </a:pPr>
            <a:r>
              <a:t/>
            </a:r>
            <a:endParaRPr/>
          </a:p>
        </p:txBody>
      </p:sp>
      <p:sp>
        <p:nvSpPr>
          <p:cNvPr id="408" name="Google Shape;408;p8: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9: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417" name="Google Shape;417;p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3b4e722189e_0_15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7" name="Google Shape;47;g3b4e722189e_0_152: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48" name="Google Shape;48;g3b4e722189e_0_152: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10: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spcBef>
                <a:spcPts val="0"/>
              </a:spcBef>
              <a:spcAft>
                <a:spcPts val="0"/>
              </a:spcAft>
              <a:buNone/>
            </a:pPr>
            <a:r>
              <a:t/>
            </a:r>
            <a:endParaRPr/>
          </a:p>
        </p:txBody>
      </p:sp>
      <p:sp>
        <p:nvSpPr>
          <p:cNvPr id="427" name="Google Shape;427;p10: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1: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436" name="Google Shape;436;p1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2: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450" name="Google Shape;450;p1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3: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462" name="Google Shape;462;p1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14: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spcBef>
                <a:spcPts val="0"/>
              </a:spcBef>
              <a:spcAft>
                <a:spcPts val="0"/>
              </a:spcAft>
              <a:buNone/>
            </a:pPr>
            <a:r>
              <a:rPr lang="en-US"/>
              <a:t>Approximating w/ Logistic Regression Model 🡪 how good is this approximation? </a:t>
            </a:r>
            <a:endParaRPr/>
          </a:p>
        </p:txBody>
      </p:sp>
      <p:sp>
        <p:nvSpPr>
          <p:cNvPr id="475" name="Google Shape;475;p14: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5: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
        <p:nvSpPr>
          <p:cNvPr id="485" name="Google Shape;485;p15:notes"/>
          <p:cNvSpPr/>
          <p:nvPr>
            <p:ph idx="2" type="sldImg"/>
          </p:nvPr>
        </p:nvSpPr>
        <p:spPr>
          <a:xfrm>
            <a:off x="482600" y="733425"/>
            <a:ext cx="6353175" cy="35734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6" name="Google Shape;486;p15:notes"/>
          <p:cNvSpPr txBox="1"/>
          <p:nvPr>
            <p:ph idx="1" type="body"/>
          </p:nvPr>
        </p:nvSpPr>
        <p:spPr>
          <a:xfrm>
            <a:off x="973666" y="4560570"/>
            <a:ext cx="5367866" cy="4318873"/>
          </a:xfrm>
          <a:prstGeom prst="rect">
            <a:avLst/>
          </a:prstGeom>
          <a:noFill/>
          <a:ln>
            <a:noFill/>
          </a:ln>
        </p:spPr>
        <p:txBody>
          <a:bodyPr anchorCtr="0" anchor="t" bIns="48300" lIns="96600" spcFirstLastPara="1" rIns="96600" wrap="square" tIns="48300">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Mapping slide for the presentation (note that a background slide or a slide justifying the importance might precede this slide). A common mistake with mapping slides is to give the audience simply an unmemorable bulleted list of topics (including the names “Introduction” and “Conclusion” and “Questions”). Such a list is quickly forgotten after the slide is removed.</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On a mapping slide, take the opportunity to show a key image or perhaps a representative image for each major section of the presentation. In the second case, each image would be repeated on the first visual of the corresponding section and would remind the audience that they have arrived to a major section of the presentation’s middle. </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In regards to the names “Introduction” and “Conclusion,” every talk has those sections, and the names are ignored by audiences. So why state them? Also, for the divisions that you do have, find a logical and parallel grouping. Note that groups of two’s, three’s, and four’s are much easier to remember and are not so nearly intimidating as groups of five’s, six’s, and seven’s. See the discussion of mapping slides in </a:t>
            </a:r>
            <a:r>
              <a:rPr i="1" lang="en-US" sz="1300">
                <a:solidFill>
                  <a:schemeClr val="dk1"/>
                </a:solidFill>
                <a:latin typeface="Calibri"/>
                <a:ea typeface="Calibri"/>
                <a:cs typeface="Calibri"/>
                <a:sym typeface="Calibri"/>
              </a:rPr>
              <a:t>The Craft of Scientific Presentations, 2</a:t>
            </a:r>
            <a:r>
              <a:rPr baseline="30000" i="1" lang="en-US" sz="1300">
                <a:solidFill>
                  <a:schemeClr val="dk1"/>
                </a:solidFill>
                <a:latin typeface="Calibri"/>
                <a:ea typeface="Calibri"/>
                <a:cs typeface="Calibri"/>
                <a:sym typeface="Calibri"/>
              </a:rPr>
              <a:t>nd</a:t>
            </a:r>
            <a:r>
              <a:rPr i="1" lang="en-US" sz="1300">
                <a:solidFill>
                  <a:schemeClr val="dk1"/>
                </a:solidFill>
                <a:latin typeface="Calibri"/>
                <a:ea typeface="Calibri"/>
                <a:cs typeface="Calibri"/>
                <a:sym typeface="Calibri"/>
              </a:rPr>
              <a:t> ed. (pages 177-181).</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16: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lnSpc>
                <a:spcPct val="100000"/>
              </a:lnSpc>
              <a:spcBef>
                <a:spcPts val="0"/>
              </a:spcBef>
              <a:spcAft>
                <a:spcPts val="0"/>
              </a:spcAft>
              <a:buClr>
                <a:schemeClr val="dk1"/>
              </a:buClr>
              <a:buSzPts val="1200"/>
              <a:buFont typeface="Arial"/>
              <a:buNone/>
            </a:pPr>
            <a:r>
              <a:rPr lang="en-US"/>
              <a:t>For tool-use, it seems that structural outputs are more important than lexical stuff.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Algorithmic Concepts, so code should be better. Find the MI. </a:t>
            </a:r>
            <a:endParaRPr/>
          </a:p>
          <a:p>
            <a:pPr indent="0" lvl="0" marL="0" marR="0" rtl="0" algn="l">
              <a:spcBef>
                <a:spcPts val="0"/>
              </a:spcBef>
              <a:spcAft>
                <a:spcPts val="0"/>
              </a:spcAft>
              <a:buNone/>
            </a:pPr>
            <a:r>
              <a:rPr lang="en-US"/>
              <a:t>COGS is semantic parsing benchmark.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Within Coding itself, we should find that more structured examples, i.e. algorithmic, lead to the best output. We can run a statistical test on this. 	</a:t>
            </a:r>
            <a:endParaRPr/>
          </a:p>
          <a:p>
            <a:pPr indent="0" lvl="0" marL="0" marR="0" rtl="0" algn="l">
              <a:spcBef>
                <a:spcPts val="0"/>
              </a:spcBef>
              <a:spcAft>
                <a:spcPts val="0"/>
              </a:spcAft>
              <a:buNone/>
            </a:pPr>
            <a:r>
              <a:t/>
            </a:r>
            <a:endParaRPr/>
          </a:p>
        </p:txBody>
      </p:sp>
      <p:sp>
        <p:nvSpPr>
          <p:cNvPr id="500" name="Google Shape;500;p16: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17: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spcBef>
                <a:spcPts val="0"/>
              </a:spcBef>
              <a:spcAft>
                <a:spcPts val="0"/>
              </a:spcAft>
              <a:buNone/>
            </a:pPr>
            <a:r>
              <a:rPr b="1" lang="en-US"/>
              <a:t>2,308.5 tokens total, wanna subsample just like 1%, i.e. a billion tokens?</a:t>
            </a:r>
            <a:br>
              <a:rPr lang="en-US"/>
            </a:br>
            <a:r>
              <a:rPr lang="en-US"/>
              <a:t>IF you care about tools, replay code data. https://github.com/marin-community/marin/issues/702 </a:t>
            </a:r>
            <a:endParaRPr/>
          </a:p>
        </p:txBody>
      </p:sp>
      <p:sp>
        <p:nvSpPr>
          <p:cNvPr id="509" name="Google Shape;509;p17: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18: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lnSpc>
                <a:spcPct val="100000"/>
              </a:lnSpc>
              <a:spcBef>
                <a:spcPts val="0"/>
              </a:spcBef>
              <a:spcAft>
                <a:spcPts val="0"/>
              </a:spcAft>
              <a:buClr>
                <a:schemeClr val="dk1"/>
              </a:buClr>
              <a:buSzPts val="1200"/>
              <a:buFont typeface="Calibri"/>
              <a:buNone/>
            </a:pPr>
            <a:r>
              <a:rPr b="1" lang="en-US" sz="1200">
                <a:latin typeface="Calibri"/>
                <a:ea typeface="Calibri"/>
                <a:cs typeface="Calibri"/>
                <a:sym typeface="Calibri"/>
              </a:rPr>
              <a:t>Need to call tools essential. Formal way to justify why tools in certain settings is advantageous. Solver. Shortcoming, coming up w/ theoretical result. </a:t>
            </a:r>
            <a:endParaRPr b="1" sz="1200">
              <a:latin typeface="Calibri"/>
              <a:ea typeface="Calibri"/>
              <a:cs typeface="Calibri"/>
              <a:sym typeface="Calibri"/>
            </a:endParaRPr>
          </a:p>
          <a:p>
            <a:pPr indent="0" lvl="0" marL="0" marR="0" rtl="0" algn="l">
              <a:spcBef>
                <a:spcPts val="0"/>
              </a:spcBef>
              <a:spcAft>
                <a:spcPts val="0"/>
              </a:spcAft>
              <a:buNone/>
            </a:pPr>
            <a:r>
              <a:t/>
            </a:r>
            <a:endParaRPr/>
          </a:p>
        </p:txBody>
      </p:sp>
      <p:sp>
        <p:nvSpPr>
          <p:cNvPr id="516" name="Google Shape;516;p18: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9: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523" name="Google Shape;523;p1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b4e722189e_0_2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67" name="Google Shape;67;g3b4e722189e_0_21: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68" name="Google Shape;68;g3b4e722189e_0_21: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20: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spcBef>
                <a:spcPts val="0"/>
              </a:spcBef>
              <a:spcAft>
                <a:spcPts val="0"/>
              </a:spcAft>
              <a:buNone/>
            </a:pPr>
            <a:r>
              <a:t/>
            </a:r>
            <a:endParaRPr/>
          </a:p>
        </p:txBody>
      </p:sp>
      <p:sp>
        <p:nvSpPr>
          <p:cNvPr id="530" name="Google Shape;530;p20: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1: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536" name="Google Shape;536;p2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2: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542" name="Google Shape;542;p2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3: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
        <p:nvSpPr>
          <p:cNvPr id="551" name="Google Shape;551;p23:notes"/>
          <p:cNvSpPr/>
          <p:nvPr>
            <p:ph idx="2" type="sldImg"/>
          </p:nvPr>
        </p:nvSpPr>
        <p:spPr>
          <a:xfrm>
            <a:off x="482600" y="733425"/>
            <a:ext cx="6353175" cy="35734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52" name="Google Shape;552;p23:notes"/>
          <p:cNvSpPr txBox="1"/>
          <p:nvPr>
            <p:ph idx="1" type="body"/>
          </p:nvPr>
        </p:nvSpPr>
        <p:spPr>
          <a:xfrm>
            <a:off x="731521" y="4560570"/>
            <a:ext cx="5852159" cy="4318873"/>
          </a:xfrm>
          <a:prstGeom prst="rect">
            <a:avLst/>
          </a:prstGeom>
          <a:noFill/>
          <a:ln>
            <a:noFill/>
          </a:ln>
        </p:spPr>
        <p:txBody>
          <a:bodyPr anchorCtr="0" anchor="t" bIns="48300" lIns="96625" spcFirstLastPara="1" rIns="96625" wrap="square" tIns="483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Partial Correlations</a:t>
            </a:r>
            <a:endParaRPr sz="11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4: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558" name="Google Shape;558;p2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25: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spcBef>
                <a:spcPts val="0"/>
              </a:spcBef>
              <a:spcAft>
                <a:spcPts val="0"/>
              </a:spcAft>
              <a:buNone/>
            </a:pPr>
            <a:r>
              <a:rPr lang="en-US"/>
              <a:t>Add another metric for ratios / reductions</a:t>
            </a:r>
            <a:endParaRPr/>
          </a:p>
          <a:p>
            <a:pPr indent="0" lvl="0" marL="0" marR="0" rtl="0" algn="l">
              <a:spcBef>
                <a:spcPts val="0"/>
              </a:spcBef>
              <a:spcAft>
                <a:spcPts val="0"/>
              </a:spcAft>
              <a:buNone/>
            </a:pPr>
            <a:r>
              <a:rPr lang="en-US"/>
              <a:t>Emphasize on why these tasks are the ones that are important, or if we need more? </a:t>
            </a:r>
            <a:endParaRPr/>
          </a:p>
          <a:p>
            <a:pPr indent="0" lvl="0" marL="0" marR="0" rtl="0" algn="l">
              <a:spcBef>
                <a:spcPts val="0"/>
              </a:spcBef>
              <a:spcAft>
                <a:spcPts val="0"/>
              </a:spcAft>
              <a:buNone/>
            </a:pPr>
            <a:r>
              <a:rPr lang="en-US"/>
              <a:t>Add Marin and Qwen 32B. </a:t>
            </a:r>
            <a:endParaRPr/>
          </a:p>
        </p:txBody>
      </p:sp>
      <p:sp>
        <p:nvSpPr>
          <p:cNvPr id="565" name="Google Shape;565;p25: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6: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573" name="Google Shape;573;p2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7: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584" name="Google Shape;584;p2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28: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spcBef>
                <a:spcPts val="0"/>
              </a:spcBef>
              <a:spcAft>
                <a:spcPts val="0"/>
              </a:spcAft>
              <a:buNone/>
            </a:pPr>
            <a:r>
              <a:t/>
            </a:r>
            <a:endParaRPr/>
          </a:p>
        </p:txBody>
      </p:sp>
      <p:sp>
        <p:nvSpPr>
          <p:cNvPr id="593" name="Google Shape;593;p28: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29:notes"/>
          <p:cNvSpPr txBox="1"/>
          <p:nvPr>
            <p:ph idx="1" type="body"/>
          </p:nvPr>
        </p:nvSpPr>
        <p:spPr>
          <a:xfrm>
            <a:off x="731521" y="4560570"/>
            <a:ext cx="5852159" cy="4320540"/>
          </a:xfrm>
          <a:prstGeom prst="rect">
            <a:avLst/>
          </a:prstGeom>
          <a:noFill/>
          <a:ln>
            <a:noFill/>
          </a:ln>
        </p:spPr>
        <p:txBody>
          <a:bodyPr anchorCtr="0" anchor="t" bIns="96625" lIns="96625" spcFirstLastPara="1" rIns="96625" wrap="square" tIns="96625">
            <a:noAutofit/>
          </a:bodyPr>
          <a:lstStyle/>
          <a:p>
            <a:pPr indent="0" lvl="0" marL="0" marR="0" rtl="0" algn="l">
              <a:spcBef>
                <a:spcPts val="0"/>
              </a:spcBef>
              <a:spcAft>
                <a:spcPts val="0"/>
              </a:spcAft>
              <a:buNone/>
            </a:pPr>
            <a:r>
              <a:t/>
            </a:r>
            <a:endParaRPr/>
          </a:p>
        </p:txBody>
      </p:sp>
      <p:sp>
        <p:nvSpPr>
          <p:cNvPr id="602" name="Google Shape;602;p29:notes"/>
          <p:cNvSpPr txBox="1"/>
          <p:nvPr>
            <p:ph idx="12" type="sldNum"/>
          </p:nvPr>
        </p:nvSpPr>
        <p:spPr>
          <a:xfrm>
            <a:off x="4143587" y="9119474"/>
            <a:ext cx="3169919" cy="48006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b4e722189e_0_8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79" name="Google Shape;79;g3b4e722189e_0_81: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80" name="Google Shape;80;g3b4e722189e_0_81: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0:notes"/>
          <p:cNvSpPr txBox="1"/>
          <p:nvPr>
            <p:ph idx="1" type="body"/>
          </p:nvPr>
        </p:nvSpPr>
        <p:spPr>
          <a:xfrm>
            <a:off x="731521" y="4560570"/>
            <a:ext cx="5852159"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622" name="Google Shape;622;p3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b4e722189e_0_3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91" name="Google Shape;91;g3b4e722189e_0_37: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92" name="Google Shape;92;g3b4e722189e_0_37: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b4e722189e_0_2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b4e722189e_0_29: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02" name="Google Shape;102;g3b4e722189e_0_29: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b4e722189e_0_14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b4e722189e_0_145:notes"/>
          <p:cNvSpPr txBox="1"/>
          <p:nvPr>
            <p:ph idx="1" type="body"/>
          </p:nvPr>
        </p:nvSpPr>
        <p:spPr>
          <a:xfrm>
            <a:off x="731521"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14" name="Google Shape;114;g3b4e722189e_0_145:notes"/>
          <p:cNvSpPr txBox="1"/>
          <p:nvPr>
            <p:ph idx="12" type="sldNum"/>
          </p:nvPr>
        </p:nvSpPr>
        <p:spPr>
          <a:xfrm>
            <a:off x="4143587" y="9119474"/>
            <a:ext cx="3169800" cy="480000"/>
          </a:xfrm>
          <a:prstGeom prst="rect">
            <a:avLst/>
          </a:prstGeom>
        </p:spPr>
        <p:txBody>
          <a:bodyPr anchorCtr="0" anchor="b" bIns="48300" lIns="96625" spcFirstLastPara="1" rIns="96625" wrap="square" tIns="48300">
            <a:noAutofit/>
          </a:bodyPr>
          <a:lstStyle/>
          <a:p>
            <a:pPr indent="0" lvl="0" marL="0" rtl="0" algn="r">
              <a:spcBef>
                <a:spcPts val="0"/>
              </a:spcBef>
              <a:spcAft>
                <a:spcPts val="0"/>
              </a:spcAft>
              <a:buClr>
                <a:schemeClr val="dk1"/>
              </a:buClr>
              <a:buSzPts val="325"/>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ertion Evidence">
  <p:cSld name="Assertion Evidence">
    <p:spTree>
      <p:nvGrpSpPr>
        <p:cNvPr id="11" name="Shape 11"/>
        <p:cNvGrpSpPr/>
        <p:nvPr/>
      </p:nvGrpSpPr>
      <p:grpSpPr>
        <a:xfrm>
          <a:off x="0" y="0"/>
          <a:ext cx="0" cy="0"/>
          <a:chOff x="0" y="0"/>
          <a:chExt cx="0" cy="0"/>
        </a:xfrm>
      </p:grpSpPr>
      <p:sp>
        <p:nvSpPr>
          <p:cNvPr id="12" name="Google Shape;12;p32"/>
          <p:cNvSpPr txBox="1"/>
          <p:nvPr>
            <p:ph idx="1" type="body"/>
          </p:nvPr>
        </p:nvSpPr>
        <p:spPr>
          <a:xfrm>
            <a:off x="695335" y="2052536"/>
            <a:ext cx="1819265" cy="307777"/>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2000"/>
              <a:buFont typeface="Calibri"/>
              <a:buNone/>
              <a:defRPr b="1" i="0" sz="20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32"/>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2600"/>
              <a:buFont typeface="Calibri"/>
              <a:buNone/>
              <a:defRPr b="1" i="0" sz="26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32"/>
          <p:cNvSpPr txBox="1"/>
          <p:nvPr>
            <p:ph idx="12" type="sldNum"/>
          </p:nvPr>
        </p:nvSpPr>
        <p:spPr>
          <a:xfrm>
            <a:off x="63050" y="4788399"/>
            <a:ext cx="456094" cy="338554"/>
          </a:xfrm>
          <a:prstGeom prst="rect">
            <a:avLst/>
          </a:prstGeom>
          <a:noFill/>
          <a:ln>
            <a:noFill/>
          </a:ln>
        </p:spPr>
        <p:txBody>
          <a:bodyPr anchorCtr="0" anchor="t" bIns="45700" lIns="91425" spcFirstLastPara="1" rIns="91425" wrap="square" tIns="45700">
            <a:spAutoFit/>
          </a:bodyPr>
          <a:lstStyle>
            <a:lvl1pPr indent="0" lvl="0" mar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idx="12" type="sldNum"/>
          </p:nvPr>
        </p:nvSpPr>
        <p:spPr>
          <a:xfrm>
            <a:off x="63050" y="4788399"/>
            <a:ext cx="456094" cy="338554"/>
          </a:xfrm>
          <a:prstGeom prst="rect">
            <a:avLst/>
          </a:prstGeom>
          <a:noFill/>
          <a:ln>
            <a:noFill/>
          </a:ln>
        </p:spPr>
        <p:txBody>
          <a:bodyPr anchorCtr="0" anchor="t" bIns="45700" lIns="91425" spcFirstLastPara="1" rIns="91425" wrap="square" tIns="45700">
            <a:spAutoFit/>
          </a:bodyPr>
          <a:lstStyle>
            <a:lvl1pPr indent="0" lvl="0" marL="0" marR="0" rt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600"/>
              <a:buFont typeface="Calibri"/>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26.png"/><Relationship Id="rId7"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1.jpg"/><Relationship Id="rId6" Type="http://schemas.openxmlformats.org/officeDocument/2006/relationships/image" Target="../media/image20.png"/><Relationship Id="rId7"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1.jpg"/><Relationship Id="rId6" Type="http://schemas.openxmlformats.org/officeDocument/2006/relationships/image" Target="../media/image20.png"/><Relationship Id="rId7"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44.png"/><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1.jpg"/><Relationship Id="rId6" Type="http://schemas.openxmlformats.org/officeDocument/2006/relationships/image" Target="../media/image20.png"/><Relationship Id="rId7" Type="http://schemas.openxmlformats.org/officeDocument/2006/relationships/image" Target="../media/image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s://huggingface.co/datasets/mlfoundations/dclm-baseline-1.0" TargetMode="External"/><Relationship Id="rId4" Type="http://schemas.openxmlformats.org/officeDocument/2006/relationships/hyperlink" Target="https://huggingface.co/datasets/bigcode/starcoderdata"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1.png"/><Relationship Id="rId4" Type="http://schemas.openxmlformats.org/officeDocument/2006/relationships/image" Target="../media/image59.png"/><Relationship Id="rId11" Type="http://schemas.openxmlformats.org/officeDocument/2006/relationships/image" Target="../media/image62.png"/><Relationship Id="rId10" Type="http://schemas.openxmlformats.org/officeDocument/2006/relationships/image" Target="../media/image64.png"/><Relationship Id="rId9"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63.png"/><Relationship Id="rId7" Type="http://schemas.openxmlformats.org/officeDocument/2006/relationships/image" Target="../media/image58.png"/><Relationship Id="rId8"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 name="Shape 19"/>
        <p:cNvGrpSpPr/>
        <p:nvPr/>
      </p:nvGrpSpPr>
      <p:grpSpPr>
        <a:xfrm>
          <a:off x="0" y="0"/>
          <a:ext cx="0" cy="0"/>
          <a:chOff x="0" y="0"/>
          <a:chExt cx="0" cy="0"/>
        </a:xfrm>
      </p:grpSpPr>
      <p:sp>
        <p:nvSpPr>
          <p:cNvPr id="20" name="Google Shape;20;g3b4e722189e_0_7"/>
          <p:cNvSpPr txBox="1"/>
          <p:nvPr>
            <p:ph idx="1" type="body"/>
          </p:nvPr>
        </p:nvSpPr>
        <p:spPr>
          <a:xfrm>
            <a:off x="519025" y="709775"/>
            <a:ext cx="7706100" cy="3170700"/>
          </a:xfrm>
          <a:prstGeom prst="rect">
            <a:avLst/>
          </a:prstGeom>
        </p:spPr>
        <p:txBody>
          <a:bodyPr anchorCtr="0" anchor="t" bIns="0" lIns="0" spcFirstLastPara="1" rIns="0" wrap="square" tIns="0">
            <a:spAutoFit/>
          </a:bodyPr>
          <a:lstStyle/>
          <a:p>
            <a:pPr indent="-355600" lvl="0" marL="457200" rtl="0" algn="l">
              <a:spcBef>
                <a:spcPts val="0"/>
              </a:spcBef>
              <a:spcAft>
                <a:spcPts val="0"/>
              </a:spcAft>
              <a:buSzPts val="2000"/>
              <a:buAutoNum type="arabicPeriod"/>
            </a:pPr>
            <a:r>
              <a:rPr lang="en-US"/>
              <a:t>Recap what happened last time (slide 2, 5 min)</a:t>
            </a:r>
            <a:endParaRPr/>
          </a:p>
          <a:p>
            <a:pPr indent="-355600" lvl="0" marL="457200" rtl="0" algn="l">
              <a:spcBef>
                <a:spcPts val="0"/>
              </a:spcBef>
              <a:spcAft>
                <a:spcPts val="0"/>
              </a:spcAft>
              <a:buSzPts val="2000"/>
              <a:buAutoNum type="arabicPeriod"/>
            </a:pPr>
            <a:r>
              <a:rPr lang="en-US"/>
              <a:t>Current plots and GSM8K inclusion / Exclusion (slide 3-10,  20 min)</a:t>
            </a:r>
            <a:endParaRPr/>
          </a:p>
          <a:p>
            <a:pPr indent="-317500" lvl="1" marL="1371600" rtl="0" algn="l">
              <a:spcBef>
                <a:spcPts val="0"/>
              </a:spcBef>
              <a:spcAft>
                <a:spcPts val="0"/>
              </a:spcAft>
              <a:buClr>
                <a:schemeClr val="dk1"/>
              </a:buClr>
              <a:buSzPts val="1400"/>
              <a:buChar char="-"/>
            </a:pPr>
            <a:r>
              <a:rPr lang="en-US">
                <a:solidFill>
                  <a:schemeClr val="dk1"/>
                </a:solidFill>
              </a:rPr>
              <a:t>Are the current plots sufficient? </a:t>
            </a:r>
            <a:endParaRPr>
              <a:solidFill>
                <a:schemeClr val="dk1"/>
              </a:solidFill>
            </a:endParaRPr>
          </a:p>
          <a:p>
            <a:pPr indent="-317500" lvl="1" marL="1371600" rtl="0" algn="l">
              <a:spcBef>
                <a:spcPts val="0"/>
              </a:spcBef>
              <a:spcAft>
                <a:spcPts val="0"/>
              </a:spcAft>
              <a:buClr>
                <a:schemeClr val="dk1"/>
              </a:buClr>
              <a:buSzPts val="1400"/>
              <a:buChar char="-"/>
            </a:pPr>
            <a:r>
              <a:rPr lang="en-US">
                <a:solidFill>
                  <a:schemeClr val="dk1"/>
                </a:solidFill>
              </a:rPr>
              <a:t>Is GSM8K negative results. Hypothesis why?</a:t>
            </a:r>
            <a:endParaRPr/>
          </a:p>
          <a:p>
            <a:pPr indent="-355600" lvl="0" marL="457200" rtl="0" algn="l">
              <a:spcBef>
                <a:spcPts val="0"/>
              </a:spcBef>
              <a:spcAft>
                <a:spcPts val="0"/>
              </a:spcAft>
              <a:buSzPts val="2000"/>
              <a:buAutoNum type="arabicPeriod"/>
            </a:pPr>
            <a:r>
              <a:rPr lang="en-US"/>
              <a:t>Current plots of the logistic regression / MI (slide 11-16, 20 min)</a:t>
            </a:r>
            <a:endParaRPr/>
          </a:p>
          <a:p>
            <a:pPr indent="-317500" lvl="1" marL="914400" rtl="0" algn="l">
              <a:spcBef>
                <a:spcPts val="0"/>
              </a:spcBef>
              <a:spcAft>
                <a:spcPts val="0"/>
              </a:spcAft>
              <a:buSzPts val="1400"/>
              <a:buAutoNum type="alphaLcPeriod"/>
            </a:pPr>
            <a:r>
              <a:rPr lang="en-US"/>
              <a:t>Data setup, examples and label distribution</a:t>
            </a:r>
            <a:endParaRPr/>
          </a:p>
          <a:p>
            <a:pPr indent="-317500" lvl="1" marL="914400" rtl="0" algn="l">
              <a:spcBef>
                <a:spcPts val="0"/>
              </a:spcBef>
              <a:spcAft>
                <a:spcPts val="0"/>
              </a:spcAft>
              <a:buSzPts val="1400"/>
              <a:buAutoNum type="alphaLcPeriod"/>
            </a:pPr>
            <a:r>
              <a:rPr lang="en-US"/>
              <a:t>MI lower bound is predictive of final accuracy (supported by theory)</a:t>
            </a:r>
            <a:endParaRPr/>
          </a:p>
          <a:p>
            <a:pPr indent="-317500" lvl="1" marL="914400" rtl="0" algn="l">
              <a:spcBef>
                <a:spcPts val="0"/>
              </a:spcBef>
              <a:spcAft>
                <a:spcPts val="0"/>
              </a:spcAft>
              <a:buSzPts val="1400"/>
              <a:buAutoNum type="alphaLcPeriod"/>
            </a:pPr>
            <a:r>
              <a:rPr lang="en-US"/>
              <a:t>MI of code is always higher of NL (on tasks where they are both defined, in some data points parsing </a:t>
            </a:r>
            <a:r>
              <a:rPr lang="en-US"/>
              <a:t>fails</a:t>
            </a:r>
            <a:r>
              <a:rPr lang="en-US"/>
              <a:t>)</a:t>
            </a:r>
            <a:endParaRPr/>
          </a:p>
          <a:p>
            <a:pPr indent="-355600" lvl="0" marL="457200" rtl="0" algn="l">
              <a:spcBef>
                <a:spcPts val="0"/>
              </a:spcBef>
              <a:spcAft>
                <a:spcPts val="0"/>
              </a:spcAft>
              <a:buSzPts val="2000"/>
              <a:buAutoNum type="arabicPeriod"/>
            </a:pPr>
            <a:r>
              <a:rPr lang="en-US"/>
              <a:t>Key takeaways + Next steps (slide 17-18, 10 min)</a:t>
            </a:r>
            <a:endParaRPr/>
          </a:p>
          <a:p>
            <a:pPr indent="-317500" lvl="1" marL="914400" rtl="0" algn="l">
              <a:spcBef>
                <a:spcPts val="0"/>
              </a:spcBef>
              <a:spcAft>
                <a:spcPts val="0"/>
              </a:spcAft>
              <a:buSzPts val="1400"/>
              <a:buAutoNum type="alphaLcPeriod"/>
            </a:pPr>
            <a:r>
              <a:rPr lang="en-US"/>
              <a:t>Should I invest time in the noisy exps / recovery exps. Further, how do we define noise? An obvious control would be without any noise and seeing how it performs. </a:t>
            </a:r>
            <a:endParaRPr/>
          </a:p>
          <a:p>
            <a:pPr indent="-317500" lvl="1" marL="914400" rtl="0" algn="l">
              <a:spcBef>
                <a:spcPts val="0"/>
              </a:spcBef>
              <a:spcAft>
                <a:spcPts val="0"/>
              </a:spcAft>
              <a:buSzPts val="1400"/>
              <a:buAutoNum type="alphaLcPeriod"/>
            </a:pPr>
            <a:r>
              <a:rPr lang="en-US"/>
              <a:t>Or should I invest time into the pretraining exps</a:t>
            </a:r>
            <a:endParaRPr/>
          </a:p>
        </p:txBody>
      </p:sp>
      <p:sp>
        <p:nvSpPr>
          <p:cNvPr id="21" name="Google Shape;21;g3b4e722189e_0_7"/>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Jan 6th Agenda</a:t>
            </a:r>
            <a:endParaRPr/>
          </a:p>
        </p:txBody>
      </p:sp>
      <p:sp>
        <p:nvSpPr>
          <p:cNvPr id="22" name="Google Shape;22;g3b4e722189e_0_7"/>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b4e722189e_0_221"/>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Stronger models don’t recover / take shortcut as much</a:t>
            </a:r>
            <a:endParaRPr/>
          </a:p>
        </p:txBody>
      </p:sp>
      <p:sp>
        <p:nvSpPr>
          <p:cNvPr id="127" name="Google Shape;127;g3b4e722189e_0_221"/>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128" name="Google Shape;128;g3b4e722189e_0_221"/>
          <p:cNvPicPr preferRelativeResize="0"/>
          <p:nvPr/>
        </p:nvPicPr>
        <p:blipFill>
          <a:blip r:embed="rId3">
            <a:alphaModFix/>
          </a:blip>
          <a:stretch>
            <a:fillRect/>
          </a:stretch>
        </p:blipFill>
        <p:spPr>
          <a:xfrm>
            <a:off x="805400" y="595977"/>
            <a:ext cx="7229475" cy="3162300"/>
          </a:xfrm>
          <a:prstGeom prst="rect">
            <a:avLst/>
          </a:prstGeom>
          <a:noFill/>
          <a:ln>
            <a:noFill/>
          </a:ln>
        </p:spPr>
      </p:pic>
      <p:sp>
        <p:nvSpPr>
          <p:cNvPr id="129" name="Google Shape;129;g3b4e722189e_0_221"/>
          <p:cNvSpPr txBox="1"/>
          <p:nvPr/>
        </p:nvSpPr>
        <p:spPr>
          <a:xfrm>
            <a:off x="1771050" y="3914175"/>
            <a:ext cx="5982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Strong closed models don’t take shortcuts and have lower recovery rate as they get better (rely on actual generalization). benefits of recovery reduce as we improve our models…</a:t>
            </a:r>
            <a:endParaRPr/>
          </a:p>
          <a:p>
            <a:pPr indent="0" lvl="0" marL="0" rtl="0" algn="l">
              <a:spcBef>
                <a:spcPts val="0"/>
              </a:spcBef>
              <a:spcAft>
                <a:spcPts val="0"/>
              </a:spcAft>
              <a:buNone/>
            </a:pPr>
            <a:r>
              <a:rPr lang="en-US"/>
              <a:t>Weak open models take shortcuts so as they improve in accuracy, the recovery improves</a:t>
            </a:r>
            <a:endParaRPr/>
          </a:p>
        </p:txBody>
      </p:sp>
      <p:cxnSp>
        <p:nvCxnSpPr>
          <p:cNvPr id="130" name="Google Shape;130;g3b4e722189e_0_221"/>
          <p:cNvCxnSpPr/>
          <p:nvPr/>
        </p:nvCxnSpPr>
        <p:spPr>
          <a:xfrm flipH="1" rot="10800000">
            <a:off x="4390425" y="1131025"/>
            <a:ext cx="1488300" cy="3170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b4e722189e_0_118"/>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Logistic Setup</a:t>
            </a:r>
            <a:endParaRPr/>
          </a:p>
        </p:txBody>
      </p:sp>
      <p:sp>
        <p:nvSpPr>
          <p:cNvPr id="137" name="Google Shape;137;g3b4e722189e_0_118"/>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
        <p:nvSpPr>
          <p:cNvPr id="138" name="Google Shape;138;g3b4e722189e_0_118"/>
          <p:cNvSpPr txBox="1"/>
          <p:nvPr>
            <p:ph idx="1" type="body"/>
          </p:nvPr>
        </p:nvSpPr>
        <p:spPr>
          <a:xfrm>
            <a:off x="695335" y="2052536"/>
            <a:ext cx="18192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39" name="Google Shape;139;g3b4e722189e_0_118"/>
          <p:cNvSpPr/>
          <p:nvPr/>
        </p:nvSpPr>
        <p:spPr>
          <a:xfrm>
            <a:off x="442125" y="677100"/>
            <a:ext cx="8493900" cy="43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g3b4e722189e_0_118"/>
          <p:cNvSpPr/>
          <p:nvPr/>
        </p:nvSpPr>
        <p:spPr>
          <a:xfrm>
            <a:off x="695325" y="737100"/>
            <a:ext cx="4454100" cy="3078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Example NL Rationale + Label</a:t>
            </a:r>
            <a:endParaRPr sz="2400"/>
          </a:p>
        </p:txBody>
      </p:sp>
      <p:sp>
        <p:nvSpPr>
          <p:cNvPr id="141" name="Google Shape;141;g3b4e722189e_0_118"/>
          <p:cNvSpPr txBox="1"/>
          <p:nvPr/>
        </p:nvSpPr>
        <p:spPr>
          <a:xfrm>
            <a:off x="497325" y="1075800"/>
            <a:ext cx="83835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Example 3: kind=activity_selector, digits=6</a:t>
            </a:r>
            <a:endParaRPr sz="1600">
              <a:solidFill>
                <a:schemeClr val="dk1"/>
              </a:solidFill>
            </a:endParaRPr>
          </a:p>
          <a:p>
            <a:pPr indent="0" lvl="0" marL="0" rtl="0" algn="l">
              <a:spcBef>
                <a:spcPts val="0"/>
              </a:spcBef>
              <a:spcAft>
                <a:spcPts val="0"/>
              </a:spcAft>
              <a:buNone/>
            </a:pPr>
            <a:r>
              <a:rPr lang="en-US" sz="1600">
                <a:solidFill>
                  <a:schemeClr val="dk1"/>
                </a:solidFill>
              </a:rPr>
              <a:t>  gamma (nl):   activity_selector|d6|bNA</a:t>
            </a:r>
            <a:endParaRPr sz="1600">
              <a:solidFill>
                <a:schemeClr val="dk1"/>
              </a:solidFill>
            </a:endParaRPr>
          </a:p>
          <a:p>
            <a:pPr indent="0" lvl="0" marL="0" rtl="0" algn="l">
              <a:spcBef>
                <a:spcPts val="0"/>
              </a:spcBef>
              <a:spcAft>
                <a:spcPts val="0"/>
              </a:spcAft>
              <a:buNone/>
            </a:pPr>
            <a:r>
              <a:rPr lang="en-US" sz="1600">
                <a:solidFill>
                  <a:schemeClr val="dk1"/>
                </a:solidFill>
              </a:rPr>
              <a:t>  gamma (code): activity_selector|d6|bNA</a:t>
            </a:r>
            <a:endParaRPr sz="1600">
              <a:solidFill>
                <a:schemeClr val="dk1"/>
              </a:solidFill>
            </a:endParaRPr>
          </a:p>
          <a:p>
            <a:pPr indent="0" lvl="0" marL="0" rtl="0" algn="l">
              <a:spcBef>
                <a:spcPts val="0"/>
              </a:spcBef>
              <a:spcAft>
                <a:spcPts val="0"/>
              </a:spcAft>
              <a:buNone/>
            </a:pPr>
            <a:r>
              <a:rPr b="1" lang="en-US" sz="1600">
                <a:solidFill>
                  <a:schemeClr val="dk1"/>
                </a:solidFill>
              </a:rPr>
              <a:t> nl rationale:</a:t>
            </a:r>
            <a:endParaRPr b="1" sz="1600">
              <a:solidFill>
                <a:schemeClr val="dk1"/>
              </a:solidFill>
            </a:endParaRPr>
          </a:p>
          <a:p>
            <a:pPr indent="0" lvl="0" marL="0" rtl="0" algn="l">
              <a:spcBef>
                <a:spcPts val="0"/>
              </a:spcBef>
              <a:spcAft>
                <a:spcPts val="0"/>
              </a:spcAft>
              <a:buNone/>
            </a:pPr>
            <a:r>
              <a:rPr lang="en-US" sz="1600">
                <a:solidFill>
                  <a:schemeClr val="dk1"/>
                </a:solidFill>
              </a:rPr>
              <a:t>    Using the greedy activity selector algorithm, I sorted activities by finish time. Starting with Activity 3 (finishes at 0.544), I selected it. Then Activity 1 (starts at 0.715, finishes at 0.891) was selected as it starts after Activity 3 finishes. All remaining activities overlapped with either Activity 3 or Activity 1, so no more could be selected. The maximum number of non-overlapping...</a:t>
            </a:r>
            <a:endParaRPr sz="1600">
              <a:solidFill>
                <a:schemeClr val="dk1"/>
              </a:solidFill>
            </a:endParaRPr>
          </a:p>
          <a:p>
            <a:pPr indent="0" lvl="0" marL="0" rtl="0" algn="l">
              <a:spcBef>
                <a:spcPts val="0"/>
              </a:spcBef>
              <a:spcAft>
                <a:spcPts val="0"/>
              </a:spcAft>
              <a:buNone/>
            </a:pPr>
            <a:r>
              <a:rPr b="1" lang="en-US" sz="1600">
                <a:solidFill>
                  <a:schemeClr val="dk1"/>
                </a:solidFill>
              </a:rPr>
              <a:t>  code rationale:</a:t>
            </a:r>
            <a:endParaRPr b="1" sz="1600">
              <a:solidFill>
                <a:schemeClr val="dk1"/>
              </a:solidFill>
            </a:endParaRPr>
          </a:p>
          <a:p>
            <a:pPr indent="0" lvl="0" marL="0" rtl="0" algn="l">
              <a:spcBef>
                <a:spcPts val="0"/>
              </a:spcBef>
              <a:spcAft>
                <a:spcPts val="0"/>
              </a:spcAft>
              <a:buNone/>
            </a:pPr>
            <a:r>
              <a:rPr lang="en-US" sz="1600">
                <a:solidFill>
                  <a:schemeClr val="dk1"/>
                </a:solidFill>
              </a:rPr>
              <a:t>    ```python def solution() -&gt; int: # Activity Selector Problem - Greedy Algorithm # Select maximum number of non-overlapping activities # Activities are sorted by finish time s = [0.437, 0.715, 0.602, 0.383, 0.423, 0.528] # start times f = [0.548, 0.891, 0.963, 0.544, 0.791, 0.645] # finish times # Create list of activities with indices activities = [(s[i], f[i], i) for i in range(len(s))] # Sort...</a:t>
            </a:r>
            <a:endParaRPr sz="1600">
              <a:solidFill>
                <a:schemeClr val="dk1"/>
              </a:solidFill>
            </a:endParaRPr>
          </a:p>
        </p:txBody>
      </p:sp>
      <p:cxnSp>
        <p:nvCxnSpPr>
          <p:cNvPr id="142" name="Google Shape;142;g3b4e722189e_0_118"/>
          <p:cNvCxnSpPr/>
          <p:nvPr/>
        </p:nvCxnSpPr>
        <p:spPr>
          <a:xfrm flipH="1">
            <a:off x="2917000" y="416725"/>
            <a:ext cx="1071600" cy="3184800"/>
          </a:xfrm>
          <a:prstGeom prst="straightConnector1">
            <a:avLst/>
          </a:prstGeom>
          <a:noFill/>
          <a:ln cap="flat" cmpd="sng" w="9525">
            <a:solidFill>
              <a:schemeClr val="dk2"/>
            </a:solidFill>
            <a:prstDash val="solid"/>
            <a:round/>
            <a:headEnd len="med" w="med" type="none"/>
            <a:tailEnd len="med" w="med" type="none"/>
          </a:ln>
        </p:spPr>
      </p:cxnSp>
      <p:sp>
        <p:nvSpPr>
          <p:cNvPr id="143" name="Google Shape;143;g3b4e722189e_0_118"/>
          <p:cNvSpPr txBox="1"/>
          <p:nvPr/>
        </p:nvSpPr>
        <p:spPr>
          <a:xfrm>
            <a:off x="3988600" y="90600"/>
            <a:ext cx="348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More structured, always starts with ```python def solution() etc…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b4e722189e_0_159"/>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Logistic Label distribution</a:t>
            </a:r>
            <a:endParaRPr/>
          </a:p>
        </p:txBody>
      </p:sp>
      <p:sp>
        <p:nvSpPr>
          <p:cNvPr id="150" name="Google Shape;150;g3b4e722189e_0_159"/>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151" name="Google Shape;151;g3b4e722189e_0_159"/>
          <p:cNvPicPr preferRelativeResize="0"/>
          <p:nvPr/>
        </p:nvPicPr>
        <p:blipFill>
          <a:blip r:embed="rId3">
            <a:alphaModFix/>
          </a:blip>
          <a:stretch>
            <a:fillRect/>
          </a:stretch>
        </p:blipFill>
        <p:spPr>
          <a:xfrm>
            <a:off x="195200" y="595977"/>
            <a:ext cx="7317507" cy="4365348"/>
          </a:xfrm>
          <a:prstGeom prst="rect">
            <a:avLst/>
          </a:prstGeom>
          <a:noFill/>
          <a:ln>
            <a:noFill/>
          </a:ln>
        </p:spPr>
      </p:pic>
      <p:cxnSp>
        <p:nvCxnSpPr>
          <p:cNvPr id="152" name="Google Shape;152;g3b4e722189e_0_159"/>
          <p:cNvCxnSpPr/>
          <p:nvPr/>
        </p:nvCxnSpPr>
        <p:spPr>
          <a:xfrm rot="10800000">
            <a:off x="3958975" y="997225"/>
            <a:ext cx="4211700" cy="1324500"/>
          </a:xfrm>
          <a:prstGeom prst="straightConnector1">
            <a:avLst/>
          </a:prstGeom>
          <a:noFill/>
          <a:ln cap="flat" cmpd="sng" w="9525">
            <a:solidFill>
              <a:schemeClr val="dk2"/>
            </a:solidFill>
            <a:prstDash val="solid"/>
            <a:round/>
            <a:headEnd len="med" w="med" type="none"/>
            <a:tailEnd len="med" w="med" type="none"/>
          </a:ln>
        </p:spPr>
      </p:cxnSp>
      <p:sp>
        <p:nvSpPr>
          <p:cNvPr id="153" name="Google Shape;153;g3b4e722189e_0_159"/>
          <p:cNvSpPr txBox="1"/>
          <p:nvPr/>
        </p:nvSpPr>
        <p:spPr>
          <a:xfrm>
            <a:off x="7783750" y="2321725"/>
            <a:ext cx="20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Exclude</a:t>
            </a:r>
            <a:r>
              <a:rPr lang="en-US"/>
              <a:t>? </a:t>
            </a:r>
            <a:endParaRPr/>
          </a:p>
        </p:txBody>
      </p:sp>
      <p:cxnSp>
        <p:nvCxnSpPr>
          <p:cNvPr id="154" name="Google Shape;154;g3b4e722189e_0_159"/>
          <p:cNvCxnSpPr/>
          <p:nvPr/>
        </p:nvCxnSpPr>
        <p:spPr>
          <a:xfrm flipH="1">
            <a:off x="1264975" y="357200"/>
            <a:ext cx="4464900" cy="8334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g3b4e722189e_0_159"/>
          <p:cNvSpPr txBox="1"/>
          <p:nvPr/>
        </p:nvSpPr>
        <p:spPr>
          <a:xfrm>
            <a:off x="5863825" y="59525"/>
            <a:ext cx="330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Should exclude NPHardEval and others, only use the base and base accuracy…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b4e722189e_0_45"/>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Code generally has higher variational lower bound</a:t>
            </a:r>
            <a:endParaRPr/>
          </a:p>
        </p:txBody>
      </p:sp>
      <p:sp>
        <p:nvSpPr>
          <p:cNvPr id="162" name="Google Shape;162;g3b4e722189e_0_45"/>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163" name="Google Shape;163;g3b4e722189e_0_45" title="kde.png"/>
          <p:cNvPicPr preferRelativeResize="0"/>
          <p:nvPr/>
        </p:nvPicPr>
        <p:blipFill>
          <a:blip r:embed="rId3">
            <a:alphaModFix/>
          </a:blip>
          <a:stretch>
            <a:fillRect/>
          </a:stretch>
        </p:blipFill>
        <p:spPr>
          <a:xfrm>
            <a:off x="3462785" y="596252"/>
            <a:ext cx="5610225" cy="2286000"/>
          </a:xfrm>
          <a:prstGeom prst="rect">
            <a:avLst/>
          </a:prstGeom>
          <a:noFill/>
          <a:ln>
            <a:noFill/>
          </a:ln>
        </p:spPr>
      </p:pic>
      <p:pic>
        <p:nvPicPr>
          <p:cNvPr id="164" name="Google Shape;164;g3b4e722189e_0_45"/>
          <p:cNvPicPr preferRelativeResize="0"/>
          <p:nvPr/>
        </p:nvPicPr>
        <p:blipFill>
          <a:blip r:embed="rId4">
            <a:alphaModFix/>
          </a:blip>
          <a:stretch>
            <a:fillRect/>
          </a:stretch>
        </p:blipFill>
        <p:spPr>
          <a:xfrm>
            <a:off x="519050" y="3213252"/>
            <a:ext cx="6286500" cy="495300"/>
          </a:xfrm>
          <a:prstGeom prst="rect">
            <a:avLst/>
          </a:prstGeom>
          <a:noFill/>
          <a:ln>
            <a:noFill/>
          </a:ln>
        </p:spPr>
      </p:pic>
      <p:pic>
        <p:nvPicPr>
          <p:cNvPr id="165" name="Google Shape;165;g3b4e722189e_0_45"/>
          <p:cNvPicPr preferRelativeResize="0"/>
          <p:nvPr/>
        </p:nvPicPr>
        <p:blipFill>
          <a:blip r:embed="rId5">
            <a:alphaModFix/>
          </a:blip>
          <a:stretch>
            <a:fillRect/>
          </a:stretch>
        </p:blipFill>
        <p:spPr>
          <a:xfrm>
            <a:off x="6728775" y="3308502"/>
            <a:ext cx="571500" cy="304800"/>
          </a:xfrm>
          <a:prstGeom prst="rect">
            <a:avLst/>
          </a:prstGeom>
          <a:noFill/>
          <a:ln>
            <a:noFill/>
          </a:ln>
        </p:spPr>
      </p:pic>
      <p:cxnSp>
        <p:nvCxnSpPr>
          <p:cNvPr id="166" name="Google Shape;166;g3b4e722189e_0_45"/>
          <p:cNvCxnSpPr/>
          <p:nvPr/>
        </p:nvCxnSpPr>
        <p:spPr>
          <a:xfrm flipH="1" rot="10800000">
            <a:off x="4360675" y="1681675"/>
            <a:ext cx="2009100" cy="1458600"/>
          </a:xfrm>
          <a:prstGeom prst="straightConnector1">
            <a:avLst/>
          </a:prstGeom>
          <a:noFill/>
          <a:ln cap="flat" cmpd="sng" w="9525">
            <a:solidFill>
              <a:schemeClr val="dk2"/>
            </a:solidFill>
            <a:prstDash val="solid"/>
            <a:round/>
            <a:headEnd len="med" w="med" type="none"/>
            <a:tailEnd len="med" w="med" type="none"/>
          </a:ln>
        </p:spPr>
      </p:cxnSp>
      <p:sp>
        <p:nvSpPr>
          <p:cNvPr id="167" name="Google Shape;167;g3b4e722189e_0_45"/>
          <p:cNvSpPr/>
          <p:nvPr/>
        </p:nvSpPr>
        <p:spPr>
          <a:xfrm>
            <a:off x="4003475" y="3318875"/>
            <a:ext cx="252900" cy="307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b4e722189e_0_53"/>
          <p:cNvSpPr txBox="1"/>
          <p:nvPr>
            <p:ph idx="1" type="body"/>
          </p:nvPr>
        </p:nvSpPr>
        <p:spPr>
          <a:xfrm>
            <a:off x="695335" y="2052536"/>
            <a:ext cx="1819200" cy="92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Statistically significant (wilcoxon)</a:t>
            </a:r>
            <a:endParaRPr/>
          </a:p>
        </p:txBody>
      </p:sp>
      <p:sp>
        <p:nvSpPr>
          <p:cNvPr id="174" name="Google Shape;174;g3b4e722189e_0_53"/>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The contrasts trend for vlb holds across models</a:t>
            </a:r>
            <a:endParaRPr/>
          </a:p>
        </p:txBody>
      </p:sp>
      <p:sp>
        <p:nvSpPr>
          <p:cNvPr id="175" name="Google Shape;175;g3b4e722189e_0_53"/>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176" name="Google Shape;176;g3b4e722189e_0_53" title="vlb.png"/>
          <p:cNvPicPr preferRelativeResize="0"/>
          <p:nvPr/>
        </p:nvPicPr>
        <p:blipFill>
          <a:blip r:embed="rId3">
            <a:alphaModFix/>
          </a:blip>
          <a:stretch>
            <a:fillRect/>
          </a:stretch>
        </p:blipFill>
        <p:spPr>
          <a:xfrm>
            <a:off x="2897210" y="640477"/>
            <a:ext cx="6038850" cy="4057650"/>
          </a:xfrm>
          <a:prstGeom prst="rect">
            <a:avLst/>
          </a:prstGeom>
          <a:noFill/>
          <a:ln>
            <a:noFill/>
          </a:ln>
        </p:spPr>
      </p:pic>
      <p:cxnSp>
        <p:nvCxnSpPr>
          <p:cNvPr id="177" name="Google Shape;177;g3b4e722189e_0_53"/>
          <p:cNvCxnSpPr/>
          <p:nvPr/>
        </p:nvCxnSpPr>
        <p:spPr>
          <a:xfrm>
            <a:off x="2053825" y="2411025"/>
            <a:ext cx="4197000" cy="28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b4e722189e_0_61"/>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The VLB is predictive of downstream accuracy</a:t>
            </a:r>
            <a:endParaRPr/>
          </a:p>
        </p:txBody>
      </p:sp>
      <p:sp>
        <p:nvSpPr>
          <p:cNvPr id="184" name="Google Shape;184;g3b4e722189e_0_61"/>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185" name="Google Shape;185;g3b4e722189e_0_61" title="mi_v_acc.png"/>
          <p:cNvPicPr preferRelativeResize="0"/>
          <p:nvPr/>
        </p:nvPicPr>
        <p:blipFill>
          <a:blip r:embed="rId3">
            <a:alphaModFix/>
          </a:blip>
          <a:stretch>
            <a:fillRect/>
          </a:stretch>
        </p:blipFill>
        <p:spPr>
          <a:xfrm>
            <a:off x="4464924" y="1832850"/>
            <a:ext cx="4382375" cy="2955550"/>
          </a:xfrm>
          <a:prstGeom prst="rect">
            <a:avLst/>
          </a:prstGeom>
          <a:noFill/>
          <a:ln>
            <a:noFill/>
          </a:ln>
        </p:spPr>
      </p:pic>
      <p:sp>
        <p:nvSpPr>
          <p:cNvPr id="186" name="Google Shape;186;g3b4e722189e_0_61"/>
          <p:cNvSpPr txBox="1"/>
          <p:nvPr/>
        </p:nvSpPr>
        <p:spPr>
          <a:xfrm>
            <a:off x="5084550" y="1532725"/>
            <a:ext cx="33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MI variational lower bound*</a:t>
            </a:r>
            <a:endParaRPr/>
          </a:p>
        </p:txBody>
      </p:sp>
      <p:pic>
        <p:nvPicPr>
          <p:cNvPr id="187" name="Google Shape;187;g3b4e722189e_0_61"/>
          <p:cNvPicPr preferRelativeResize="0"/>
          <p:nvPr/>
        </p:nvPicPr>
        <p:blipFill>
          <a:blip r:embed="rId4">
            <a:alphaModFix/>
          </a:blip>
          <a:stretch>
            <a:fillRect/>
          </a:stretch>
        </p:blipFill>
        <p:spPr>
          <a:xfrm>
            <a:off x="519050" y="2721086"/>
            <a:ext cx="3105150" cy="876300"/>
          </a:xfrm>
          <a:prstGeom prst="rect">
            <a:avLst/>
          </a:prstGeom>
          <a:noFill/>
          <a:ln>
            <a:noFill/>
          </a:ln>
        </p:spPr>
      </p:pic>
      <p:cxnSp>
        <p:nvCxnSpPr>
          <p:cNvPr id="188" name="Google Shape;188;g3b4e722189e_0_61"/>
          <p:cNvCxnSpPr>
            <a:stCxn id="187" idx="0"/>
            <a:endCxn id="187" idx="3"/>
          </p:cNvCxnSpPr>
          <p:nvPr/>
        </p:nvCxnSpPr>
        <p:spPr>
          <a:xfrm flipH="1" rot="-5400000">
            <a:off x="2628725" y="2163986"/>
            <a:ext cx="438300" cy="1552500"/>
          </a:xfrm>
          <a:prstGeom prst="curvedConnector4">
            <a:avLst>
              <a:gd fmla="val -54329" name="adj1"/>
              <a:gd fmla="val 115343" name="adj2"/>
            </a:avLst>
          </a:prstGeom>
          <a:noFill/>
          <a:ln cap="flat" cmpd="sng" w="9525">
            <a:solidFill>
              <a:schemeClr val="dk2"/>
            </a:solidFill>
            <a:prstDash val="solid"/>
            <a:round/>
            <a:headEnd len="med" w="med" type="none"/>
            <a:tailEnd len="med" w="med" type="none"/>
          </a:ln>
        </p:spPr>
      </p:cxnSp>
      <p:sp>
        <p:nvSpPr>
          <p:cNvPr id="189" name="Google Shape;189;g3b4e722189e_0_61"/>
          <p:cNvSpPr txBox="1"/>
          <p:nvPr/>
        </p:nvSpPr>
        <p:spPr>
          <a:xfrm>
            <a:off x="2327750" y="1635775"/>
            <a:ext cx="696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Linear relationship</a:t>
            </a:r>
            <a:endParaRPr/>
          </a:p>
        </p:txBody>
      </p:sp>
      <p:cxnSp>
        <p:nvCxnSpPr>
          <p:cNvPr id="190" name="Google Shape;190;g3b4e722189e_0_61"/>
          <p:cNvCxnSpPr/>
          <p:nvPr/>
        </p:nvCxnSpPr>
        <p:spPr>
          <a:xfrm>
            <a:off x="3155150" y="2038950"/>
            <a:ext cx="3244500" cy="15180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g3b4e722189e_0_61"/>
          <p:cNvCxnSpPr/>
          <p:nvPr/>
        </p:nvCxnSpPr>
        <p:spPr>
          <a:xfrm flipH="1">
            <a:off x="2827675" y="2038950"/>
            <a:ext cx="312600" cy="446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b4e722189e_0_69"/>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CE also predictive of downstream accuracy</a:t>
            </a:r>
            <a:endParaRPr/>
          </a:p>
        </p:txBody>
      </p:sp>
      <p:sp>
        <p:nvSpPr>
          <p:cNvPr id="198" name="Google Shape;198;g3b4e722189e_0_69"/>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199" name="Google Shape;199;g3b4e722189e_0_69" title="ce_v_acc.png"/>
          <p:cNvPicPr preferRelativeResize="0"/>
          <p:nvPr/>
        </p:nvPicPr>
        <p:blipFill>
          <a:blip r:embed="rId3">
            <a:alphaModFix/>
          </a:blip>
          <a:stretch>
            <a:fillRect/>
          </a:stretch>
        </p:blipFill>
        <p:spPr>
          <a:xfrm>
            <a:off x="4759710" y="825302"/>
            <a:ext cx="4095750" cy="2762250"/>
          </a:xfrm>
          <a:prstGeom prst="rect">
            <a:avLst/>
          </a:prstGeom>
          <a:noFill/>
          <a:ln>
            <a:noFill/>
          </a:ln>
        </p:spPr>
      </p:pic>
      <p:sp>
        <p:nvSpPr>
          <p:cNvPr id="200" name="Google Shape;200;g3b4e722189e_0_69"/>
          <p:cNvSpPr txBox="1"/>
          <p:nvPr/>
        </p:nvSpPr>
        <p:spPr>
          <a:xfrm>
            <a:off x="3596000" y="1429575"/>
            <a:ext cx="1163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Final accuracy on end task (e.g. ilp)</a:t>
            </a:r>
            <a:endParaRPr/>
          </a:p>
        </p:txBody>
      </p:sp>
      <p:sp>
        <p:nvSpPr>
          <p:cNvPr id="201" name="Google Shape;201;g3b4e722189e_0_69"/>
          <p:cNvSpPr txBox="1"/>
          <p:nvPr/>
        </p:nvSpPr>
        <p:spPr>
          <a:xfrm>
            <a:off x="5467725" y="3587550"/>
            <a:ext cx="327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CE from logistic regression with nl and code that generated that final accuracy.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b4e722189e_0_229"/>
          <p:cNvSpPr txBox="1"/>
          <p:nvPr>
            <p:ph idx="1" type="body"/>
          </p:nvPr>
        </p:nvSpPr>
        <p:spPr>
          <a:xfrm>
            <a:off x="519024" y="832150"/>
            <a:ext cx="7964100" cy="2462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Part 1:</a:t>
            </a:r>
            <a:endParaRPr/>
          </a:p>
          <a:p>
            <a:pPr indent="-355600" lvl="0" marL="457200" rtl="0" algn="l">
              <a:spcBef>
                <a:spcPts val="0"/>
              </a:spcBef>
              <a:spcAft>
                <a:spcPts val="0"/>
              </a:spcAft>
              <a:buSzPts val="2000"/>
              <a:buAutoNum type="arabicPeriod"/>
            </a:pPr>
            <a:r>
              <a:rPr lang="en-US"/>
              <a:t>3 arms works, but not with heavy NL / non-algorithmic tasks (e.g. gsm8k) under weak models</a:t>
            </a:r>
            <a:endParaRPr/>
          </a:p>
          <a:p>
            <a:pPr indent="-355600" lvl="0" marL="457200" rtl="0" algn="l">
              <a:spcBef>
                <a:spcPts val="0"/>
              </a:spcBef>
              <a:spcAft>
                <a:spcPts val="0"/>
              </a:spcAft>
              <a:buSzPts val="2000"/>
              <a:buAutoNum type="arabicPeriod"/>
            </a:pPr>
            <a:r>
              <a:rPr lang="en-US"/>
              <a:t>Models do not recover as tasks get harder</a:t>
            </a:r>
            <a:endParaRPr/>
          </a:p>
          <a:p>
            <a:pPr indent="-355600" lvl="0" marL="457200" rtl="0" algn="l">
              <a:spcBef>
                <a:spcPts val="0"/>
              </a:spcBef>
              <a:spcAft>
                <a:spcPts val="0"/>
              </a:spcAft>
              <a:buSzPts val="2000"/>
              <a:buAutoNum type="arabicPeriod"/>
            </a:pPr>
            <a:r>
              <a:rPr lang="en-US"/>
              <a:t>benefits of recovery reduce as we improve our models</a:t>
            </a:r>
            <a:endParaRPr/>
          </a:p>
          <a:p>
            <a:pPr indent="0" lvl="0" marL="0" rtl="0" algn="l">
              <a:spcBef>
                <a:spcPts val="0"/>
              </a:spcBef>
              <a:spcAft>
                <a:spcPts val="0"/>
              </a:spcAft>
              <a:buNone/>
            </a:pPr>
            <a:r>
              <a:rPr lang="en-US"/>
              <a:t>Part 2:</a:t>
            </a:r>
            <a:endParaRPr/>
          </a:p>
          <a:p>
            <a:pPr indent="-355600" lvl="0" marL="457200" rtl="0" algn="l">
              <a:spcBef>
                <a:spcPts val="0"/>
              </a:spcBef>
              <a:spcAft>
                <a:spcPts val="0"/>
              </a:spcAft>
              <a:buSzPts val="2000"/>
              <a:buAutoNum type="arabicPeriod"/>
            </a:pPr>
            <a:r>
              <a:rPr lang="en-US"/>
              <a:t>MI lower bound predicts final performance</a:t>
            </a:r>
            <a:endParaRPr/>
          </a:p>
          <a:p>
            <a:pPr indent="-355600" lvl="0" marL="457200" rtl="0" algn="l">
              <a:spcBef>
                <a:spcPts val="0"/>
              </a:spcBef>
              <a:spcAft>
                <a:spcPts val="0"/>
              </a:spcAft>
              <a:buSzPts val="2000"/>
              <a:buAutoNum type="arabicPeriod"/>
            </a:pPr>
            <a:r>
              <a:rPr lang="en-US"/>
              <a:t>Code has higher MI than NL</a:t>
            </a:r>
            <a:endParaRPr/>
          </a:p>
        </p:txBody>
      </p:sp>
      <p:sp>
        <p:nvSpPr>
          <p:cNvPr id="208" name="Google Shape;208;g3b4e722189e_0_229"/>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Main takeaways</a:t>
            </a:r>
            <a:endParaRPr/>
          </a:p>
        </p:txBody>
      </p:sp>
      <p:sp>
        <p:nvSpPr>
          <p:cNvPr id="209" name="Google Shape;209;g3b4e722189e_0_229"/>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b4e722189e_0_135"/>
          <p:cNvSpPr txBox="1"/>
          <p:nvPr>
            <p:ph idx="1" type="body"/>
          </p:nvPr>
        </p:nvSpPr>
        <p:spPr>
          <a:xfrm>
            <a:off x="519024" y="755600"/>
            <a:ext cx="6535500" cy="3768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4 types of perturbations for noise experiments:</a:t>
            </a:r>
            <a:endParaRPr/>
          </a:p>
          <a:p>
            <a:pPr indent="0" lvl="0" marL="0" rtl="0" algn="l">
              <a:spcBef>
                <a:spcPts val="0"/>
              </a:spcBef>
              <a:spcAft>
                <a:spcPts val="0"/>
              </a:spcAft>
              <a:buClr>
                <a:schemeClr val="dk1"/>
              </a:buClr>
              <a:buSzPts val="1100"/>
              <a:buFont typeface="Arial"/>
              <a:buNone/>
            </a:pPr>
            <a:r>
              <a:t/>
            </a:r>
            <a:endParaRPr sz="1600"/>
          </a:p>
          <a:p>
            <a:pPr indent="-330200" lvl="0" marL="457200" rtl="0" algn="l">
              <a:lnSpc>
                <a:spcPct val="115000"/>
              </a:lnSpc>
              <a:spcBef>
                <a:spcPts val="1200"/>
              </a:spcBef>
              <a:spcAft>
                <a:spcPts val="0"/>
              </a:spcAft>
              <a:buClr>
                <a:schemeClr val="dk1"/>
              </a:buClr>
              <a:buSzPts val="1600"/>
              <a:buFont typeface="Arial"/>
              <a:buAutoNum type="arabicPeriod"/>
            </a:pPr>
            <a:r>
              <a:rPr lang="en-US" sz="1600">
                <a:solidFill>
                  <a:schemeClr val="dk1"/>
                </a:solidFill>
                <a:latin typeface="Arial"/>
                <a:ea typeface="Arial"/>
                <a:cs typeface="Arial"/>
                <a:sym typeface="Arial"/>
              </a:rPr>
              <a:t>Numerical</a:t>
            </a:r>
            <a:r>
              <a:rPr b="0" lang="en-US" sz="1600">
                <a:solidFill>
                  <a:schemeClr val="dk1"/>
                </a:solidFill>
                <a:latin typeface="Arial"/>
                <a:ea typeface="Arial"/>
                <a:cs typeface="Arial"/>
                <a:sym typeface="Arial"/>
              </a:rPr>
              <a:t> (perturb_numerical): Replaces a fraction of digits with random digits.</a:t>
            </a:r>
            <a:endParaRPr b="0"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AutoNum type="arabicPeriod"/>
            </a:pPr>
            <a:r>
              <a:rPr lang="en-US" sz="1600">
                <a:solidFill>
                  <a:schemeClr val="dk1"/>
                </a:solidFill>
                <a:latin typeface="Arial"/>
                <a:ea typeface="Arial"/>
                <a:cs typeface="Arial"/>
                <a:sym typeface="Arial"/>
              </a:rPr>
              <a:t>Textual</a:t>
            </a:r>
            <a:r>
              <a:rPr b="0" lang="en-US" sz="1600">
                <a:solidFill>
                  <a:schemeClr val="dk1"/>
                </a:solidFill>
                <a:latin typeface="Arial"/>
                <a:ea typeface="Arial"/>
                <a:cs typeface="Arial"/>
                <a:sym typeface="Arial"/>
              </a:rPr>
              <a:t> (perturb_textual): Character-level noise via insertions, deletions, and swaps.</a:t>
            </a:r>
            <a:endParaRPr b="0"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AutoNum type="arabicPeriod"/>
            </a:pPr>
            <a:r>
              <a:rPr lang="en-US" sz="1600">
                <a:solidFill>
                  <a:schemeClr val="dk1"/>
                </a:solidFill>
                <a:latin typeface="Arial"/>
                <a:ea typeface="Arial"/>
                <a:cs typeface="Arial"/>
                <a:sym typeface="Arial"/>
              </a:rPr>
              <a:t>Structural</a:t>
            </a:r>
            <a:r>
              <a:rPr b="0" lang="en-US" sz="1600">
                <a:solidFill>
                  <a:schemeClr val="dk1"/>
                </a:solidFill>
                <a:latin typeface="Arial"/>
                <a:ea typeface="Arial"/>
                <a:cs typeface="Arial"/>
                <a:sym typeface="Arial"/>
              </a:rPr>
              <a:t> (perturb_structural): Shuffles list/matrix elements (or words if no bracketed lists are found).</a:t>
            </a:r>
            <a:endParaRPr b="0"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AutoNum type="arabicPeriod"/>
            </a:pPr>
            <a:r>
              <a:rPr lang="en-US" sz="1600">
                <a:solidFill>
                  <a:schemeClr val="dk1"/>
                </a:solidFill>
                <a:latin typeface="Arial"/>
                <a:ea typeface="Arial"/>
                <a:cs typeface="Arial"/>
                <a:sym typeface="Arial"/>
              </a:rPr>
              <a:t>Irrelevant</a:t>
            </a:r>
            <a:r>
              <a:rPr b="0" lang="en-US" sz="1600">
                <a:solidFill>
                  <a:schemeClr val="dk1"/>
                </a:solidFill>
                <a:latin typeface="Arial"/>
                <a:ea typeface="Arial"/>
                <a:cs typeface="Arial"/>
                <a:sym typeface="Arial"/>
              </a:rPr>
              <a:t> (perturb_irrelevant): Injects distractor sentences.</a:t>
            </a:r>
            <a:endParaRPr b="0" sz="1600">
              <a:solidFill>
                <a:schemeClr val="dk1"/>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6" name="Google Shape;216;g3b4e722189e_0_135"/>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Plans:</a:t>
            </a:r>
            <a:endParaRPr/>
          </a:p>
        </p:txBody>
      </p:sp>
      <p:sp>
        <p:nvSpPr>
          <p:cNvPr id="217" name="Google Shape;217;g3b4e722189e_0_135"/>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b174b42ee3_0_0"/>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Dec 17 Agenda</a:t>
            </a:r>
            <a:endParaRPr/>
          </a:p>
        </p:txBody>
      </p:sp>
      <p:sp>
        <p:nvSpPr>
          <p:cNvPr id="224" name="Google Shape;224;g3b174b42ee3_0_0"/>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
        <p:nvSpPr>
          <p:cNvPr id="225" name="Google Shape;225;g3b174b42ee3_0_0"/>
          <p:cNvSpPr txBox="1"/>
          <p:nvPr/>
        </p:nvSpPr>
        <p:spPr>
          <a:xfrm>
            <a:off x="249500" y="572300"/>
            <a:ext cx="8379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AutoNum type="arabicPeriod"/>
            </a:pPr>
            <a:r>
              <a:rPr b="1" lang="en-US">
                <a:solidFill>
                  <a:schemeClr val="dk1"/>
                </a:solidFill>
              </a:rPr>
              <a:t>Takeaway and open questions from last week</a:t>
            </a:r>
            <a:r>
              <a:rPr lang="en-US">
                <a:solidFill>
                  <a:schemeClr val="dk1"/>
                </a:solidFill>
              </a:rPr>
              <a:t> (slide 3, ~ 5 mins)</a:t>
            </a:r>
            <a:endParaRPr>
              <a:solidFill>
                <a:schemeClr val="dk1"/>
              </a:solidFill>
            </a:endParaRPr>
          </a:p>
          <a:p>
            <a:pPr indent="-317500" lvl="0" marL="457200" rtl="0" algn="l">
              <a:spcBef>
                <a:spcPts val="0"/>
              </a:spcBef>
              <a:spcAft>
                <a:spcPts val="0"/>
              </a:spcAft>
              <a:buClr>
                <a:schemeClr val="dk1"/>
              </a:buClr>
              <a:buSzPts val="1400"/>
              <a:buAutoNum type="arabicPeriod"/>
            </a:pPr>
            <a:r>
              <a:rPr b="1" lang="en-US">
                <a:solidFill>
                  <a:schemeClr val="dk1"/>
                </a:solidFill>
              </a:rPr>
              <a:t>Schedule and Plans</a:t>
            </a:r>
            <a:r>
              <a:rPr b="1" lang="en-US">
                <a:solidFill>
                  <a:schemeClr val="dk1"/>
                </a:solidFill>
              </a:rPr>
              <a:t> ( &lt; 10 mins)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g3b4e722189e_0_14"/>
          <p:cNvSpPr txBox="1"/>
          <p:nvPr>
            <p:ph idx="1" type="body"/>
          </p:nvPr>
        </p:nvSpPr>
        <p:spPr>
          <a:xfrm>
            <a:off x="680585" y="947200"/>
            <a:ext cx="7557900" cy="1231500"/>
          </a:xfrm>
          <a:prstGeom prst="rect">
            <a:avLst/>
          </a:prstGeom>
        </p:spPr>
        <p:txBody>
          <a:bodyPr anchorCtr="0" anchor="t" bIns="0" lIns="0" spcFirstLastPara="1" rIns="0" wrap="square" tIns="0">
            <a:spAutoFit/>
          </a:bodyPr>
          <a:lstStyle/>
          <a:p>
            <a:pPr indent="-355600" lvl="0" marL="457200" rtl="0" algn="l">
              <a:spcBef>
                <a:spcPts val="0"/>
              </a:spcBef>
              <a:spcAft>
                <a:spcPts val="0"/>
              </a:spcAft>
              <a:buSzPts val="2000"/>
              <a:buAutoNum type="arabicPeriod"/>
            </a:pPr>
            <a:r>
              <a:rPr lang="en-US"/>
              <a:t>Json Parsing Failures / Structured output failures (fixed) </a:t>
            </a:r>
            <a:endParaRPr/>
          </a:p>
          <a:p>
            <a:pPr indent="-355600" lvl="0" marL="457200" rtl="0" algn="l">
              <a:spcBef>
                <a:spcPts val="0"/>
              </a:spcBef>
              <a:spcAft>
                <a:spcPts val="0"/>
              </a:spcAft>
              <a:buSzPts val="2000"/>
              <a:buAutoNum type="arabicPeriod"/>
            </a:pPr>
            <a:r>
              <a:rPr lang="en-US"/>
              <a:t>Increasing sample size</a:t>
            </a:r>
            <a:endParaRPr/>
          </a:p>
          <a:p>
            <a:pPr indent="-355600" lvl="0" marL="457200" rtl="0" algn="l">
              <a:spcBef>
                <a:spcPts val="0"/>
              </a:spcBef>
              <a:spcAft>
                <a:spcPts val="0"/>
              </a:spcAft>
              <a:buSzPts val="2000"/>
              <a:buAutoNum type="arabicPeriod"/>
            </a:pPr>
            <a:r>
              <a:rPr lang="en-US"/>
              <a:t>Using different models. </a:t>
            </a:r>
            <a:endParaRPr/>
          </a:p>
          <a:p>
            <a:pPr indent="-355600" lvl="0" marL="457200" rtl="0" algn="l">
              <a:spcBef>
                <a:spcPts val="0"/>
              </a:spcBef>
              <a:spcAft>
                <a:spcPts val="0"/>
              </a:spcAft>
              <a:buSzPts val="2000"/>
              <a:buAutoNum type="arabicPeriod"/>
            </a:pPr>
            <a:r>
              <a:rPr lang="en-US"/>
              <a:t>Adding different benchmarks (gsm8k, clrs30, nphardeval)</a:t>
            </a:r>
            <a:endParaRPr/>
          </a:p>
        </p:txBody>
      </p:sp>
      <p:sp>
        <p:nvSpPr>
          <p:cNvPr id="29" name="Google Shape;29;g3b4e722189e_0_14"/>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Recap</a:t>
            </a:r>
            <a:endParaRPr/>
          </a:p>
        </p:txBody>
      </p:sp>
      <p:sp>
        <p:nvSpPr>
          <p:cNvPr id="30" name="Google Shape;30;g3b4e722189e_0_14"/>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b174b42ee3_0_9"/>
          <p:cNvSpPr txBox="1"/>
          <p:nvPr>
            <p:ph idx="1" type="body"/>
          </p:nvPr>
        </p:nvSpPr>
        <p:spPr>
          <a:xfrm>
            <a:off x="401650" y="673050"/>
            <a:ext cx="7735500" cy="615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Some models exhibit abnormal behaviour</a:t>
            </a:r>
            <a:endParaRPr/>
          </a:p>
          <a:p>
            <a:pPr indent="-355600" lvl="0" marL="457200" rtl="0" algn="l">
              <a:spcBef>
                <a:spcPts val="0"/>
              </a:spcBef>
              <a:spcAft>
                <a:spcPts val="0"/>
              </a:spcAft>
              <a:buSzPts val="2000"/>
              <a:buChar char="-"/>
            </a:pPr>
            <a:r>
              <a:rPr lang="en-US"/>
              <a:t>Debug why </a:t>
            </a:r>
            <a:endParaRPr/>
          </a:p>
        </p:txBody>
      </p:sp>
      <p:sp>
        <p:nvSpPr>
          <p:cNvPr id="232" name="Google Shape;232;g3b174b42ee3_0_9"/>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Takeaways from last week</a:t>
            </a:r>
            <a:endParaRPr/>
          </a:p>
        </p:txBody>
      </p:sp>
      <p:sp>
        <p:nvSpPr>
          <p:cNvPr id="233" name="Google Shape;233;g3b174b42ee3_0_9"/>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234" name="Google Shape;234;g3b174b42ee3_0_9"/>
          <p:cNvPicPr preferRelativeResize="0"/>
          <p:nvPr/>
        </p:nvPicPr>
        <p:blipFill>
          <a:blip r:embed="rId3">
            <a:alphaModFix/>
          </a:blip>
          <a:stretch>
            <a:fillRect/>
          </a:stretch>
        </p:blipFill>
        <p:spPr>
          <a:xfrm>
            <a:off x="5640825" y="1338581"/>
            <a:ext cx="3469376" cy="3398469"/>
          </a:xfrm>
          <a:prstGeom prst="rect">
            <a:avLst/>
          </a:prstGeom>
          <a:noFill/>
          <a:ln>
            <a:noFill/>
          </a:ln>
        </p:spPr>
      </p:pic>
      <p:pic>
        <p:nvPicPr>
          <p:cNvPr id="235" name="Google Shape;235;g3b174b42ee3_0_9"/>
          <p:cNvPicPr preferRelativeResize="0"/>
          <p:nvPr/>
        </p:nvPicPr>
        <p:blipFill>
          <a:blip r:embed="rId4">
            <a:alphaModFix/>
          </a:blip>
          <a:stretch>
            <a:fillRect/>
          </a:stretch>
        </p:blipFill>
        <p:spPr>
          <a:xfrm>
            <a:off x="3417605" y="2047150"/>
            <a:ext cx="2308774" cy="2305624"/>
          </a:xfrm>
          <a:prstGeom prst="rect">
            <a:avLst/>
          </a:prstGeom>
          <a:noFill/>
          <a:ln>
            <a:noFill/>
          </a:ln>
        </p:spPr>
      </p:pic>
      <p:pic>
        <p:nvPicPr>
          <p:cNvPr id="236" name="Google Shape;236;g3b174b42ee3_0_9"/>
          <p:cNvPicPr preferRelativeResize="0"/>
          <p:nvPr/>
        </p:nvPicPr>
        <p:blipFill>
          <a:blip r:embed="rId5">
            <a:alphaModFix/>
          </a:blip>
          <a:stretch>
            <a:fillRect/>
          </a:stretch>
        </p:blipFill>
        <p:spPr>
          <a:xfrm>
            <a:off x="-44245" y="2605246"/>
            <a:ext cx="3469376" cy="171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b174b42ee3_0_19"/>
          <p:cNvSpPr txBox="1"/>
          <p:nvPr>
            <p:ph idx="1" type="body"/>
          </p:nvPr>
        </p:nvSpPr>
        <p:spPr>
          <a:xfrm>
            <a:off x="519025" y="709775"/>
            <a:ext cx="7706100" cy="307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Understand the impact of increasing samples to 500</a:t>
            </a:r>
            <a:endParaRPr/>
          </a:p>
          <a:p>
            <a:pPr indent="0" lvl="0" marL="0" rtl="0" algn="l">
              <a:spcBef>
                <a:spcPts val="0"/>
              </a:spcBef>
              <a:spcAft>
                <a:spcPts val="0"/>
              </a:spcAft>
              <a:buNone/>
            </a:pPr>
            <a:r>
              <a:rPr lang="en-US"/>
              <a:t>Visualize and analyze the impact of different models</a:t>
            </a:r>
            <a:endParaRPr/>
          </a:p>
          <a:p>
            <a:pPr indent="-355600" lvl="0" marL="457200" rtl="0" algn="l">
              <a:spcBef>
                <a:spcPts val="0"/>
              </a:spcBef>
              <a:spcAft>
                <a:spcPts val="0"/>
              </a:spcAft>
              <a:buSzPts val="2000"/>
              <a:buChar char="-"/>
            </a:pPr>
            <a:r>
              <a:rPr lang="en-US"/>
              <a:t>E.g. impact of model size, architecture, reasoning, code, other benchmarked abilities. </a:t>
            </a:r>
            <a:endParaRPr/>
          </a:p>
          <a:p>
            <a:pPr indent="0" lvl="0" marL="0" rtl="0" algn="l">
              <a:spcBef>
                <a:spcPts val="0"/>
              </a:spcBef>
              <a:spcAft>
                <a:spcPts val="0"/>
              </a:spcAft>
              <a:buNone/>
            </a:pPr>
            <a:r>
              <a:rPr lang="en-US"/>
              <a:t>Test MI Code</a:t>
            </a:r>
            <a:endParaRPr/>
          </a:p>
          <a:p>
            <a:pPr indent="-355600" lvl="0" marL="457200" rtl="0" algn="l">
              <a:spcBef>
                <a:spcPts val="0"/>
              </a:spcBef>
              <a:spcAft>
                <a:spcPts val="0"/>
              </a:spcAft>
              <a:buSzPts val="2000"/>
              <a:buChar char="-"/>
            </a:pPr>
            <a:r>
              <a:rPr lang="en-US"/>
              <a:t>Is MI Predictive of Performance</a:t>
            </a:r>
            <a:endParaRPr/>
          </a:p>
          <a:p>
            <a:pPr indent="-355600" lvl="0" marL="457200" rtl="0" algn="l">
              <a:spcBef>
                <a:spcPts val="0"/>
              </a:spcBef>
              <a:spcAft>
                <a:spcPts val="0"/>
              </a:spcAft>
              <a:buSzPts val="2000"/>
              <a:buChar char="-"/>
            </a:pPr>
            <a:r>
              <a:rPr lang="en-US"/>
              <a:t>Does pre-training MI predict test time MI? How can we establish this relationship. </a:t>
            </a:r>
            <a:endParaRPr/>
          </a:p>
          <a:p>
            <a:pPr indent="0" lvl="0" marL="0" rtl="0" algn="l">
              <a:spcBef>
                <a:spcPts val="0"/>
              </a:spcBef>
              <a:spcAft>
                <a:spcPts val="0"/>
              </a:spcAft>
              <a:buNone/>
            </a:pPr>
            <a:r>
              <a:rPr lang="en-US"/>
              <a:t>Noisy Exps</a:t>
            </a:r>
            <a:endParaRPr/>
          </a:p>
          <a:p>
            <a:pPr indent="-355600" lvl="0" marL="457200" rtl="0" algn="l">
              <a:spcBef>
                <a:spcPts val="0"/>
              </a:spcBef>
              <a:spcAft>
                <a:spcPts val="0"/>
              </a:spcAft>
              <a:buSzPts val="2000"/>
              <a:buChar char="-"/>
            </a:pPr>
            <a:r>
              <a:rPr lang="en-US"/>
              <a:t>Look at the perturb. What is X Axis.   </a:t>
            </a:r>
            <a:endParaRPr/>
          </a:p>
        </p:txBody>
      </p:sp>
      <p:sp>
        <p:nvSpPr>
          <p:cNvPr id="243" name="Google Shape;243;g3b174b42ee3_0_19"/>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Plans (Engineering Mode)</a:t>
            </a:r>
            <a:endParaRPr/>
          </a:p>
        </p:txBody>
      </p:sp>
      <p:sp>
        <p:nvSpPr>
          <p:cNvPr id="244" name="Google Shape;244;g3b174b42ee3_0_19"/>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b174b42ee3_0_26"/>
          <p:cNvSpPr txBox="1"/>
          <p:nvPr>
            <p:ph idx="1" type="body"/>
          </p:nvPr>
        </p:nvSpPr>
        <p:spPr>
          <a:xfrm>
            <a:off x="519025" y="709775"/>
            <a:ext cx="7706100" cy="92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Begin working on Jan 5th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Blocked by PhD Apps, OpenRouter Costs, and Holidays </a:t>
            </a:r>
            <a:endParaRPr/>
          </a:p>
        </p:txBody>
      </p:sp>
      <p:sp>
        <p:nvSpPr>
          <p:cNvPr id="251" name="Google Shape;251;g3b174b42ee3_0_26"/>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Schedule (Away until Jan 5th)</a:t>
            </a:r>
            <a:endParaRPr/>
          </a:p>
        </p:txBody>
      </p:sp>
      <p:sp>
        <p:nvSpPr>
          <p:cNvPr id="252" name="Google Shape;252;g3b174b42ee3_0_26"/>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adeb4cbb75_0_0"/>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Dec 5 Agenda</a:t>
            </a:r>
            <a:endParaRPr/>
          </a:p>
        </p:txBody>
      </p:sp>
      <p:sp>
        <p:nvSpPr>
          <p:cNvPr id="259" name="Google Shape;259;g3adeb4cbb75_0_0"/>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
        <p:nvSpPr>
          <p:cNvPr id="260" name="Google Shape;260;g3adeb4cbb75_0_0"/>
          <p:cNvSpPr txBox="1"/>
          <p:nvPr/>
        </p:nvSpPr>
        <p:spPr>
          <a:xfrm>
            <a:off x="374200" y="667700"/>
            <a:ext cx="75135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b="1" lang="en-US"/>
              <a:t>Takeaway and open questions from last week</a:t>
            </a:r>
            <a:r>
              <a:rPr lang="en-US"/>
              <a:t> (slide 3, ~ 5 mins)</a:t>
            </a:r>
            <a:endParaRPr/>
          </a:p>
          <a:p>
            <a:pPr indent="-317500" lvl="0" marL="457200" rtl="0" algn="l">
              <a:spcBef>
                <a:spcPts val="0"/>
              </a:spcBef>
              <a:spcAft>
                <a:spcPts val="0"/>
              </a:spcAft>
              <a:buClr>
                <a:schemeClr val="dk1"/>
              </a:buClr>
              <a:buSzPts val="1400"/>
              <a:buAutoNum type="arabicPeriod"/>
            </a:pPr>
            <a:r>
              <a:rPr b="1" lang="en-US">
                <a:solidFill>
                  <a:schemeClr val="dk1"/>
                </a:solidFill>
              </a:rPr>
              <a:t>Main Plots ( &lt; 25 mins)</a:t>
            </a:r>
            <a:endParaRPr/>
          </a:p>
          <a:p>
            <a:pPr indent="-317500" lvl="0" marL="457200" rtl="0" algn="l">
              <a:spcBef>
                <a:spcPts val="0"/>
              </a:spcBef>
              <a:spcAft>
                <a:spcPts val="0"/>
              </a:spcAft>
              <a:buSzPts val="1400"/>
              <a:buAutoNum type="arabicPeriod"/>
            </a:pPr>
            <a:r>
              <a:rPr b="1" lang="en-US">
                <a:solidFill>
                  <a:schemeClr val="dk1"/>
                </a:solidFill>
              </a:rPr>
              <a:t>Pretraining mutual information (10 mins)</a:t>
            </a:r>
            <a:endParaRPr b="1">
              <a:solidFill>
                <a:schemeClr val="dk1"/>
              </a:solidFill>
            </a:endParaRPr>
          </a:p>
          <a:p>
            <a:pPr indent="-317500" lvl="1" marL="914400" rtl="0" algn="l">
              <a:spcBef>
                <a:spcPts val="0"/>
              </a:spcBef>
              <a:spcAft>
                <a:spcPts val="0"/>
              </a:spcAft>
              <a:buClr>
                <a:schemeClr val="dk1"/>
              </a:buClr>
              <a:buSzPts val="1400"/>
              <a:buAutoNum type="alphaLcPeriod"/>
            </a:pPr>
            <a:r>
              <a:rPr lang="en-US">
                <a:solidFill>
                  <a:schemeClr val="dk1"/>
                </a:solidFill>
              </a:rPr>
              <a:t>Interpreting results</a:t>
            </a:r>
            <a:endParaRPr>
              <a:solidFill>
                <a:schemeClr val="dk1"/>
              </a:solidFill>
            </a:endParaRPr>
          </a:p>
          <a:p>
            <a:pPr indent="-317500" lvl="1" marL="914400" rtl="0" algn="l">
              <a:spcBef>
                <a:spcPts val="0"/>
              </a:spcBef>
              <a:spcAft>
                <a:spcPts val="0"/>
              </a:spcAft>
              <a:buClr>
                <a:schemeClr val="dk1"/>
              </a:buClr>
              <a:buSzPts val="1400"/>
              <a:buAutoNum type="alphaLcPeriod"/>
            </a:pPr>
            <a:r>
              <a:rPr lang="en-US">
                <a:solidFill>
                  <a:schemeClr val="dk1"/>
                </a:solidFill>
              </a:rPr>
              <a:t>how does this fit into the picture</a:t>
            </a:r>
            <a:endParaRPr>
              <a:solidFill>
                <a:schemeClr val="dk1"/>
              </a:solidFill>
            </a:endParaRPr>
          </a:p>
          <a:p>
            <a:pPr indent="-317500" lvl="0" marL="457200" rtl="0" algn="l">
              <a:spcBef>
                <a:spcPts val="0"/>
              </a:spcBef>
              <a:spcAft>
                <a:spcPts val="0"/>
              </a:spcAft>
              <a:buClr>
                <a:schemeClr val="dk1"/>
              </a:buClr>
              <a:buSzPts val="1400"/>
              <a:buAutoNum type="arabicPeriod"/>
            </a:pPr>
            <a:r>
              <a:rPr b="1" lang="en-US">
                <a:solidFill>
                  <a:schemeClr val="dk1"/>
                </a:solidFill>
              </a:rPr>
              <a:t>Is MI predictive of performance? (10 mins)</a:t>
            </a:r>
            <a:endParaRPr b="1">
              <a:solidFill>
                <a:schemeClr val="dk1"/>
              </a:solidFill>
            </a:endParaRPr>
          </a:p>
          <a:p>
            <a:pPr indent="-317500" lvl="0" marL="457200" rtl="0" algn="l">
              <a:spcBef>
                <a:spcPts val="0"/>
              </a:spcBef>
              <a:spcAft>
                <a:spcPts val="0"/>
              </a:spcAft>
              <a:buClr>
                <a:schemeClr val="dk1"/>
              </a:buClr>
              <a:buSzPts val="1400"/>
              <a:buAutoNum type="arabicPeriod"/>
            </a:pPr>
            <a:r>
              <a:rPr b="1" lang="en-US">
                <a:solidFill>
                  <a:schemeClr val="dk1"/>
                </a:solidFill>
              </a:rPr>
              <a:t>What are the effects of different performances on agentic behaviour ? Does overall natural language or coding ability influence agentic behaviour?</a:t>
            </a:r>
            <a:endParaRPr b="1">
              <a:solidFill>
                <a:schemeClr val="dk1"/>
              </a:solidFill>
            </a:endParaRPr>
          </a:p>
          <a:p>
            <a:pPr indent="-317500" lvl="0" marL="457200" rtl="0" algn="l">
              <a:spcBef>
                <a:spcPts val="0"/>
              </a:spcBef>
              <a:spcAft>
                <a:spcPts val="0"/>
              </a:spcAft>
              <a:buClr>
                <a:schemeClr val="dk1"/>
              </a:buClr>
              <a:buSzPts val="1400"/>
              <a:buAutoNum type="arabicPeriod"/>
            </a:pPr>
            <a:r>
              <a:rPr b="1" lang="en-US">
                <a:solidFill>
                  <a:schemeClr val="dk1"/>
                </a:solidFill>
              </a:rPr>
              <a:t>Next steps and milestones ?</a:t>
            </a:r>
            <a:endParaRPr b="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ae995ce225_0_51"/>
          <p:cNvSpPr txBox="1"/>
          <p:nvPr>
            <p:ph idx="1" type="body"/>
          </p:nvPr>
        </p:nvSpPr>
        <p:spPr>
          <a:xfrm>
            <a:off x="406136" y="729400"/>
            <a:ext cx="4325400" cy="1847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Last time:</a:t>
            </a:r>
            <a:endParaRPr/>
          </a:p>
          <a:p>
            <a:pPr indent="-355600" lvl="0" marL="457200" rtl="0" algn="l">
              <a:spcBef>
                <a:spcPts val="0"/>
              </a:spcBef>
              <a:spcAft>
                <a:spcPts val="0"/>
              </a:spcAft>
              <a:buSzPts val="2000"/>
              <a:buChar char="-"/>
            </a:pPr>
            <a:r>
              <a:rPr b="0" lang="en-US"/>
              <a:t>Empirical Success of 3 arms experiment</a:t>
            </a:r>
            <a:endParaRPr b="0"/>
          </a:p>
          <a:p>
            <a:pPr indent="-355600" lvl="0" marL="457200" rtl="0" algn="l">
              <a:spcBef>
                <a:spcPts val="0"/>
              </a:spcBef>
              <a:spcAft>
                <a:spcPts val="0"/>
              </a:spcAft>
              <a:buSzPts val="2000"/>
              <a:buChar char="-"/>
            </a:pPr>
            <a:r>
              <a:rPr b="0" lang="en-US"/>
              <a:t>Does this generalize to other models? </a:t>
            </a:r>
            <a:endParaRPr b="0"/>
          </a:p>
          <a:p>
            <a:pPr indent="-355600" lvl="0" marL="457200" rtl="0" algn="l">
              <a:spcBef>
                <a:spcPts val="0"/>
              </a:spcBef>
              <a:spcAft>
                <a:spcPts val="0"/>
              </a:spcAft>
              <a:buSzPts val="2000"/>
              <a:buChar char="-"/>
            </a:pPr>
            <a:r>
              <a:rPr b="0" lang="en-US"/>
              <a:t>Are the results rigorous / robust? </a:t>
            </a:r>
            <a:endParaRPr b="0"/>
          </a:p>
        </p:txBody>
      </p:sp>
      <p:sp>
        <p:nvSpPr>
          <p:cNvPr id="267" name="Google Shape;267;g3ae995ce225_0_51"/>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Summary</a:t>
            </a:r>
            <a:endParaRPr/>
          </a:p>
        </p:txBody>
      </p:sp>
      <p:sp>
        <p:nvSpPr>
          <p:cNvPr id="268" name="Google Shape;268;g3ae995ce225_0_51"/>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
        <p:nvSpPr>
          <p:cNvPr id="269" name="Google Shape;269;g3ae995ce225_0_51"/>
          <p:cNvSpPr txBox="1"/>
          <p:nvPr/>
        </p:nvSpPr>
        <p:spPr>
          <a:xfrm>
            <a:off x="332975" y="3478650"/>
            <a:ext cx="504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Discussion:</a:t>
            </a:r>
            <a:endParaRPr b="1"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What models would be useful signals </a:t>
            </a:r>
            <a:endParaRPr sz="20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ae995ce225_0_34"/>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Prompts / Structured Output Schema</a:t>
            </a:r>
            <a:endParaRPr/>
          </a:p>
        </p:txBody>
      </p:sp>
      <p:sp>
        <p:nvSpPr>
          <p:cNvPr id="276" name="Google Shape;276;g3ae995ce225_0_34"/>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277" name="Google Shape;277;g3ae995ce225_0_34"/>
          <p:cNvPicPr preferRelativeResize="0"/>
          <p:nvPr/>
        </p:nvPicPr>
        <p:blipFill rotWithShape="1">
          <a:blip r:embed="rId3">
            <a:alphaModFix/>
          </a:blip>
          <a:srcRect b="61265" l="0" r="0" t="0"/>
          <a:stretch/>
        </p:blipFill>
        <p:spPr>
          <a:xfrm>
            <a:off x="135525" y="596400"/>
            <a:ext cx="3480226" cy="1184426"/>
          </a:xfrm>
          <a:prstGeom prst="rect">
            <a:avLst/>
          </a:prstGeom>
          <a:noFill/>
          <a:ln>
            <a:noFill/>
          </a:ln>
        </p:spPr>
      </p:pic>
      <p:pic>
        <p:nvPicPr>
          <p:cNvPr id="278" name="Google Shape;278;g3ae995ce225_0_34"/>
          <p:cNvPicPr preferRelativeResize="0"/>
          <p:nvPr/>
        </p:nvPicPr>
        <p:blipFill rotWithShape="1">
          <a:blip r:embed="rId4">
            <a:alphaModFix/>
          </a:blip>
          <a:srcRect b="82035" l="0" r="0" t="0"/>
          <a:stretch/>
        </p:blipFill>
        <p:spPr>
          <a:xfrm>
            <a:off x="269475" y="2599677"/>
            <a:ext cx="2712274" cy="784200"/>
          </a:xfrm>
          <a:prstGeom prst="rect">
            <a:avLst/>
          </a:prstGeom>
          <a:noFill/>
          <a:ln>
            <a:noFill/>
          </a:ln>
        </p:spPr>
      </p:pic>
      <p:pic>
        <p:nvPicPr>
          <p:cNvPr id="279" name="Google Shape;279;g3ae995ce225_0_34"/>
          <p:cNvPicPr preferRelativeResize="0"/>
          <p:nvPr/>
        </p:nvPicPr>
        <p:blipFill rotWithShape="1">
          <a:blip r:embed="rId5">
            <a:alphaModFix/>
          </a:blip>
          <a:srcRect b="73897" l="0" r="0" t="0"/>
          <a:stretch/>
        </p:blipFill>
        <p:spPr>
          <a:xfrm>
            <a:off x="167475" y="1752875"/>
            <a:ext cx="4087451" cy="725900"/>
          </a:xfrm>
          <a:prstGeom prst="rect">
            <a:avLst/>
          </a:prstGeom>
          <a:noFill/>
          <a:ln>
            <a:noFill/>
          </a:ln>
        </p:spPr>
      </p:pic>
      <p:pic>
        <p:nvPicPr>
          <p:cNvPr id="280" name="Google Shape;280;g3ae995ce225_0_34"/>
          <p:cNvPicPr preferRelativeResize="0"/>
          <p:nvPr/>
        </p:nvPicPr>
        <p:blipFill rotWithShape="1">
          <a:blip r:embed="rId3">
            <a:alphaModFix/>
          </a:blip>
          <a:srcRect b="1059" l="0" r="0" t="38732"/>
          <a:stretch/>
        </p:blipFill>
        <p:spPr>
          <a:xfrm>
            <a:off x="4755900" y="1335900"/>
            <a:ext cx="3480226" cy="1841174"/>
          </a:xfrm>
          <a:prstGeom prst="rect">
            <a:avLst/>
          </a:prstGeom>
          <a:noFill/>
          <a:ln>
            <a:noFill/>
          </a:ln>
        </p:spPr>
      </p:pic>
      <p:sp>
        <p:nvSpPr>
          <p:cNvPr id="281" name="Google Shape;281;g3ae995ce225_0_34"/>
          <p:cNvSpPr txBox="1"/>
          <p:nvPr/>
        </p:nvSpPr>
        <p:spPr>
          <a:xfrm>
            <a:off x="4950500" y="858500"/>
            <a:ext cx="36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Example formatting: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ae995ce225_0_7"/>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Results</a:t>
            </a:r>
            <a:endParaRPr/>
          </a:p>
        </p:txBody>
      </p:sp>
      <p:sp>
        <p:nvSpPr>
          <p:cNvPr id="288" name="Google Shape;288;g3ae995ce225_0_7"/>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
        <p:nvSpPr>
          <p:cNvPr id="289" name="Google Shape;289;g3ae995ce225_0_7"/>
          <p:cNvSpPr txBox="1"/>
          <p:nvPr/>
        </p:nvSpPr>
        <p:spPr>
          <a:xfrm>
            <a:off x="194250" y="553000"/>
            <a:ext cx="422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Results on more models, most have 2-5 seeds run.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Prompts: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Includes: NPHardEval (225), CLRS30 (25), GSM8K (25), Fine-grained (225)</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Qualitative Observations: Why does open-ai models excel at NL reasoning, but not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 models struggle really badly on all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 other benchmarks impact the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is impact of &lt;thinking&gt; ?</a:t>
            </a:r>
            <a:endParaRPr/>
          </a:p>
        </p:txBody>
      </p:sp>
      <p:pic>
        <p:nvPicPr>
          <p:cNvPr id="290" name="Google Shape;290;g3ae995ce225_0_7"/>
          <p:cNvPicPr preferRelativeResize="0"/>
          <p:nvPr/>
        </p:nvPicPr>
        <p:blipFill>
          <a:blip r:embed="rId3">
            <a:alphaModFix/>
          </a:blip>
          <a:stretch>
            <a:fillRect/>
          </a:stretch>
        </p:blipFill>
        <p:spPr>
          <a:xfrm>
            <a:off x="4686975" y="625752"/>
            <a:ext cx="4304624" cy="421665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af2e3bdb1b_0_0"/>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graphicFrame>
        <p:nvGraphicFramePr>
          <p:cNvPr id="297" name="Google Shape;297;g3af2e3bdb1b_0_0"/>
          <p:cNvGraphicFramePr/>
          <p:nvPr/>
        </p:nvGraphicFramePr>
        <p:xfrm>
          <a:off x="159950" y="689425"/>
          <a:ext cx="3000000" cy="3000000"/>
        </p:xfrm>
        <a:graphic>
          <a:graphicData uri="http://schemas.openxmlformats.org/drawingml/2006/table">
            <a:tbl>
              <a:tblPr>
                <a:noFill/>
                <a:tableStyleId>{EAE55144-D47E-4AE6-A9EA-0E63392E4AAA}</a:tableStyleId>
              </a:tblPr>
              <a:tblGrid>
                <a:gridCol w="905525"/>
                <a:gridCol w="2519025"/>
                <a:gridCol w="2519025"/>
              </a:tblGrid>
              <a:tr h="12700">
                <a:tc>
                  <a:txBody>
                    <a:bodyPr/>
                    <a:lstStyle/>
                    <a:p>
                      <a:pPr indent="0" lvl="0" marL="0" rtl="0" algn="l">
                        <a:spcBef>
                          <a:spcPts val="0"/>
                        </a:spcBef>
                        <a:spcAft>
                          <a:spcPts val="0"/>
                        </a:spcAft>
                        <a:buNone/>
                      </a:pPr>
                      <a:r>
                        <a:rPr lang="en-US" sz="1100">
                          <a:solidFill>
                            <a:srgbClr val="222222"/>
                          </a:solidFill>
                          <a:highlight>
                            <a:srgbClr val="FFFFFF"/>
                          </a:highlight>
                        </a:rPr>
                        <a:t>Model name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Open-source/ Close-source</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Note</a:t>
                      </a:r>
                      <a:endParaRPr sz="1100">
                        <a:solidFill>
                          <a:srgbClr val="222222"/>
                        </a:solidFill>
                        <a:highlight>
                          <a:srgbClr val="FFFFFF"/>
                        </a:highlight>
                      </a:endParaRPr>
                    </a:p>
                  </a:txBody>
                  <a:tcPr marT="63500" marB="63500" marR="63500" marL="63500"/>
                </a:tc>
              </a:tr>
              <a:tr h="12700">
                <a:tc>
                  <a:txBody>
                    <a:bodyPr/>
                    <a:lstStyle/>
                    <a:p>
                      <a:pPr indent="0" lvl="0" marL="0" rtl="0" algn="l">
                        <a:lnSpc>
                          <a:spcPct val="115000"/>
                        </a:lnSpc>
                        <a:spcBef>
                          <a:spcPts val="0"/>
                        </a:spcBef>
                        <a:spcAft>
                          <a:spcPts val="0"/>
                        </a:spcAft>
                        <a:buNone/>
                      </a:pPr>
                      <a:r>
                        <a:rPr lang="en-US" sz="1100">
                          <a:solidFill>
                            <a:srgbClr val="222222"/>
                          </a:solidFill>
                          <a:highlight>
                            <a:srgbClr val="FFFFFF"/>
                          </a:highlight>
                        </a:rPr>
                        <a:t>GPT-5 Mini</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Close-source</a:t>
                      </a:r>
                      <a:endParaRPr sz="1100">
                        <a:solidFill>
                          <a:srgbClr val="222222"/>
                        </a:solidFill>
                        <a:highlight>
                          <a:srgbClr val="FFFFFF"/>
                        </a:highlight>
                      </a:endParaRPr>
                    </a:p>
                    <a:p>
                      <a:pPr indent="0" lvl="0" marL="0" rtl="0" algn="l">
                        <a:lnSpc>
                          <a:spcPct val="115000"/>
                        </a:lnSpc>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lnSpc>
                          <a:spcPct val="115000"/>
                        </a:lnSpc>
                        <a:spcBef>
                          <a:spcPts val="0"/>
                        </a:spcBef>
                        <a:spcAft>
                          <a:spcPts val="0"/>
                        </a:spcAft>
                        <a:buNone/>
                      </a:pPr>
                      <a:r>
                        <a:rPr lang="en-US" sz="1100">
                          <a:solidFill>
                            <a:srgbClr val="222222"/>
                          </a:solidFill>
                          <a:highlight>
                            <a:srgbClr val="FFFFFF"/>
                          </a:highlight>
                        </a:rPr>
                        <a:t>general chatbot, instruction following, or reasoning tasks</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rPr lang="en-US" sz="1100">
                          <a:solidFill>
                            <a:srgbClr val="222222"/>
                          </a:solidFill>
                          <a:highlight>
                            <a:srgbClr val="FFFFFF"/>
                          </a:highlight>
                        </a:rPr>
                        <a:t>Llama 3.3 70B Instruct</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Open-source</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rPr lang="en-US" sz="1100">
                          <a:solidFill>
                            <a:srgbClr val="222222"/>
                          </a:solidFill>
                          <a:highlight>
                            <a:srgbClr val="FFFFFF"/>
                          </a:highlight>
                        </a:rPr>
                        <a:t>microsoft/phi-4</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Open-source</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bl>
          </a:graphicData>
        </a:graphic>
      </p:graphicFrame>
      <p:sp>
        <p:nvSpPr>
          <p:cNvPr id="298" name="Google Shape;298;g3af2e3bdb1b_0_0"/>
          <p:cNvSpPr txBox="1"/>
          <p:nvPr/>
        </p:nvSpPr>
        <p:spPr>
          <a:xfrm>
            <a:off x="100875" y="181550"/>
            <a:ext cx="1661700" cy="74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222222"/>
                </a:solidFill>
                <a:highlight>
                  <a:srgbClr val="FFFFFF"/>
                </a:highlight>
              </a:rPr>
              <a:t>Non reasoning models </a:t>
            </a:r>
            <a:endParaRPr sz="1100">
              <a:solidFill>
                <a:srgbClr val="222222"/>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af2e3bdb1b_0_19"/>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graphicFrame>
        <p:nvGraphicFramePr>
          <p:cNvPr id="305" name="Google Shape;305;g3af2e3bdb1b_0_19"/>
          <p:cNvGraphicFramePr/>
          <p:nvPr/>
        </p:nvGraphicFramePr>
        <p:xfrm>
          <a:off x="152400" y="152400"/>
          <a:ext cx="3000000" cy="3000000"/>
        </p:xfrm>
        <a:graphic>
          <a:graphicData uri="http://schemas.openxmlformats.org/drawingml/2006/table">
            <a:tbl>
              <a:tblPr>
                <a:noFill/>
                <a:tableStyleId>{EAE55144-D47E-4AE6-A9EA-0E63392E4AAA}</a:tableStyleId>
              </a:tblPr>
              <a:tblGrid>
                <a:gridCol w="2419350"/>
                <a:gridCol w="1000125"/>
                <a:gridCol w="2514600"/>
              </a:tblGrid>
              <a:tr h="12700">
                <a:tc>
                  <a:txBody>
                    <a:bodyPr/>
                    <a:lstStyle/>
                    <a:p>
                      <a:pPr indent="0" lvl="0" marL="0" rtl="0" algn="l">
                        <a:spcBef>
                          <a:spcPts val="0"/>
                        </a:spcBef>
                        <a:spcAft>
                          <a:spcPts val="0"/>
                        </a:spcAft>
                        <a:buNone/>
                      </a:pPr>
                      <a:r>
                        <a:rPr lang="en-US" sz="1100">
                          <a:solidFill>
                            <a:srgbClr val="222222"/>
                          </a:solidFill>
                          <a:highlight>
                            <a:srgbClr val="FFFFFF"/>
                          </a:highlight>
                        </a:rPr>
                        <a:t>Model name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Open-source/ Close-source</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Note</a:t>
                      </a:r>
                      <a:endParaRPr sz="1100">
                        <a:solidFill>
                          <a:srgbClr val="222222"/>
                        </a:solidFill>
                        <a:highlight>
                          <a:srgbClr val="FFFFFF"/>
                        </a:highlight>
                      </a:endParaRPr>
                    </a:p>
                  </a:txBody>
                  <a:tcPr marT="63500" marB="63500" marR="63500" marL="63500"/>
                </a:tc>
              </a:tr>
              <a:tr h="12700">
                <a:tc>
                  <a:txBody>
                    <a:bodyPr/>
                    <a:lstStyle/>
                    <a:p>
                      <a:pPr indent="0" lvl="0" marL="0" rtl="0" algn="l">
                        <a:lnSpc>
                          <a:spcPct val="115000"/>
                        </a:lnSpc>
                        <a:spcBef>
                          <a:spcPts val="0"/>
                        </a:spcBef>
                        <a:spcAft>
                          <a:spcPts val="0"/>
                        </a:spcAft>
                        <a:buNone/>
                      </a:pPr>
                      <a:r>
                        <a:rPr lang="en-US" sz="1100">
                          <a:solidFill>
                            <a:srgbClr val="222222"/>
                          </a:solidFill>
                          <a:highlight>
                            <a:srgbClr val="FFFFFF"/>
                          </a:highlight>
                        </a:rPr>
                        <a:t>O3-mini</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Close-source</a:t>
                      </a:r>
                      <a:endParaRPr sz="1100">
                        <a:solidFill>
                          <a:srgbClr val="222222"/>
                        </a:solidFill>
                        <a:highlight>
                          <a:srgbClr val="FFFFFF"/>
                        </a:highlight>
                      </a:endParaRPr>
                    </a:p>
                    <a:p>
                      <a:pPr indent="0" lvl="0" marL="0" rtl="0" algn="l">
                        <a:lnSpc>
                          <a:spcPct val="115000"/>
                        </a:lnSpc>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lnSpc>
                          <a:spcPct val="115000"/>
                        </a:lnSpc>
                        <a:spcBef>
                          <a:spcPts val="0"/>
                        </a:spcBef>
                        <a:spcAft>
                          <a:spcPts val="0"/>
                        </a:spcAft>
                        <a:buNone/>
                      </a:pPr>
                      <a:r>
                        <a:rPr lang="en-US" sz="1100">
                          <a:solidFill>
                            <a:srgbClr val="222222"/>
                          </a:solidFill>
                          <a:highlight>
                            <a:srgbClr val="FFFFFF"/>
                          </a:highlight>
                        </a:rPr>
                        <a:t>Quick responses to technical questions. Optimized for STEM, excels at coding, math equations, and science questions</a:t>
                      </a:r>
                      <a:endParaRPr sz="1100">
                        <a:solidFill>
                          <a:srgbClr val="222222"/>
                        </a:solidFill>
                        <a:highlight>
                          <a:srgbClr val="FFFFFF"/>
                        </a:highlight>
                      </a:endParaRPr>
                    </a:p>
                  </a:txBody>
                  <a:tcPr marT="63500" marB="63500" marR="63500" marL="63500"/>
                </a:tc>
              </a:tr>
              <a:tr h="12700">
                <a:tc>
                  <a:txBody>
                    <a:bodyPr/>
                    <a:lstStyle/>
                    <a:p>
                      <a:pPr indent="0" lvl="0" marL="0" rtl="0" algn="l">
                        <a:lnSpc>
                          <a:spcPct val="115000"/>
                        </a:lnSpc>
                        <a:spcBef>
                          <a:spcPts val="0"/>
                        </a:spcBef>
                        <a:spcAft>
                          <a:spcPts val="0"/>
                        </a:spcAft>
                        <a:buNone/>
                      </a:pPr>
                      <a:r>
                        <a:rPr lang="en-US" sz="1100">
                          <a:solidFill>
                            <a:srgbClr val="222222"/>
                          </a:solidFill>
                          <a:highlight>
                            <a:srgbClr val="FFFFFF"/>
                          </a:highlight>
                        </a:rPr>
                        <a:t>gemini-2.5-pro</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Close-source</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Complex reasoning, advanced coding, multimodal analysis	State-of-the-art performance, massive context window (1 million tokens), adaptive reasoning, rich multimodal input support</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lnSpc>
                          <a:spcPct val="115000"/>
                        </a:lnSpc>
                        <a:spcBef>
                          <a:spcPts val="0"/>
                        </a:spcBef>
                        <a:spcAft>
                          <a:spcPts val="0"/>
                        </a:spcAft>
                        <a:buNone/>
                      </a:pPr>
                      <a:r>
                        <a:rPr lang="en-US" sz="1100">
                          <a:solidFill>
                            <a:srgbClr val="222222"/>
                          </a:solidFill>
                          <a:highlight>
                            <a:srgbClr val="FFFFFF"/>
                          </a:highlight>
                        </a:rPr>
                        <a:t>claude-4-sonnet</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Close-source</a:t>
                      </a:r>
                      <a:endParaRPr sz="1100">
                        <a:solidFill>
                          <a:srgbClr val="222222"/>
                        </a:solidFill>
                        <a:highlight>
                          <a:srgbClr val="FFFFFF"/>
                        </a:highlight>
                      </a:endParaRPr>
                    </a:p>
                  </a:txBody>
                  <a:tcPr marT="63500" marB="63500" marR="63500" marL="63500"/>
                </a:tc>
                <a:tc>
                  <a:txBody>
                    <a:bodyPr/>
                    <a:lstStyle/>
                    <a:p>
                      <a:pPr indent="0" lvl="0" marL="0" rtl="0" algn="l">
                        <a:lnSpc>
                          <a:spcPct val="115000"/>
                        </a:lnSpc>
                        <a:spcBef>
                          <a:spcPts val="0"/>
                        </a:spcBef>
                        <a:spcAft>
                          <a:spcPts val="0"/>
                        </a:spcAft>
                        <a:buNone/>
                      </a:pPr>
                      <a:r>
                        <a:rPr lang="en-US" sz="1100">
                          <a:solidFill>
                            <a:srgbClr val="222222"/>
                          </a:solidFill>
                          <a:highlight>
                            <a:srgbClr val="FFFFFF"/>
                          </a:highlight>
                        </a:rPr>
                        <a:t>Everyday coding tasks, writing and document review, reading text and images. Efficient and fast, large context support, strong reasoning</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rPr lang="en-US" sz="1100">
                          <a:solidFill>
                            <a:srgbClr val="222222"/>
                          </a:solidFill>
                          <a:highlight>
                            <a:srgbClr val="FFFFFF"/>
                          </a:highlight>
                        </a:rPr>
                        <a:t>DeepSeek-R1</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Open-source</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rPr lang="en-US" sz="1100">
                          <a:solidFill>
                            <a:srgbClr val="222222"/>
                          </a:solidFill>
                          <a:highlight>
                            <a:srgbClr val="FFFFFF"/>
                          </a:highlight>
                        </a:rPr>
                        <a:t>Qwen/Qwen3-4B-Instruct-2507</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Open-source</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rPr lang="en-US" sz="1100">
                          <a:solidFill>
                            <a:srgbClr val="222222"/>
                          </a:solidFill>
                          <a:highlight>
                            <a:srgbClr val="FFFFFF"/>
                          </a:highlight>
                        </a:rPr>
                        <a:t>Qwen/Qwen3-Coder-30B-A3B-Instruct</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sz="1100">
                          <a:solidFill>
                            <a:srgbClr val="222222"/>
                          </a:solidFill>
                          <a:highlight>
                            <a:srgbClr val="FFFFFF"/>
                          </a:highlight>
                        </a:rPr>
                        <a:t>Open-source</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c>
                  <a:txBody>
                    <a:bodyPr/>
                    <a:lstStyle/>
                    <a:p>
                      <a:pPr indent="0" lvl="0" marL="0" rtl="0" algn="l">
                        <a:spcBef>
                          <a:spcPts val="0"/>
                        </a:spcBef>
                        <a:spcAft>
                          <a:spcPts val="0"/>
                        </a:spcAft>
                        <a:buNone/>
                      </a:pPr>
                      <a:r>
                        <a:t/>
                      </a:r>
                      <a:endParaRPr sz="1100">
                        <a:solidFill>
                          <a:srgbClr val="222222"/>
                        </a:solidFill>
                        <a:highlight>
                          <a:srgbClr val="FFFFFF"/>
                        </a:highlight>
                      </a:endParaRPr>
                    </a:p>
                  </a:txBody>
                  <a:tcPr marT="63500" marB="63500" marR="63500" marL="63500"/>
                </a:tc>
              </a:tr>
            </a:tbl>
          </a:graphicData>
        </a:graphic>
      </p:graphicFrame>
      <p:sp>
        <p:nvSpPr>
          <p:cNvPr id="306" name="Google Shape;306;g3af2e3bdb1b_0_19"/>
          <p:cNvSpPr txBox="1"/>
          <p:nvPr/>
        </p:nvSpPr>
        <p:spPr>
          <a:xfrm>
            <a:off x="6227375" y="18377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222222"/>
                </a:solidFill>
                <a:highlight>
                  <a:srgbClr val="FFFFFF"/>
                </a:highlight>
              </a:rPr>
              <a:t>Reasoning models </a:t>
            </a:r>
            <a:endParaRPr sz="1100">
              <a:solidFill>
                <a:srgbClr val="222222"/>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ae995ce225_0_15"/>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Fine-grained Results</a:t>
            </a:r>
            <a:endParaRPr/>
          </a:p>
        </p:txBody>
      </p:sp>
      <p:sp>
        <p:nvSpPr>
          <p:cNvPr id="313" name="Google Shape;313;g3ae995ce225_0_15"/>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314" name="Google Shape;314;g3ae995ce225_0_15"/>
          <p:cNvPicPr preferRelativeResize="0"/>
          <p:nvPr/>
        </p:nvPicPr>
        <p:blipFill>
          <a:blip r:embed="rId3">
            <a:alphaModFix/>
          </a:blip>
          <a:stretch>
            <a:fillRect/>
          </a:stretch>
        </p:blipFill>
        <p:spPr>
          <a:xfrm>
            <a:off x="2666935" y="625752"/>
            <a:ext cx="6324664" cy="31322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g3b4e722189e_0_98"/>
          <p:cNvSpPr txBox="1"/>
          <p:nvPr>
            <p:ph idx="1" type="body"/>
          </p:nvPr>
        </p:nvSpPr>
        <p:spPr>
          <a:xfrm>
            <a:off x="695335" y="2052536"/>
            <a:ext cx="18192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37" name="Google Shape;37;g3b4e722189e_0_98"/>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Example Prompt for Arm setup</a:t>
            </a:r>
            <a:endParaRPr/>
          </a:p>
        </p:txBody>
      </p:sp>
      <p:sp>
        <p:nvSpPr>
          <p:cNvPr id="38" name="Google Shape;38;g3b4e722189e_0_98"/>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
        <p:nvSpPr>
          <p:cNvPr id="39" name="Google Shape;39;g3b4e722189e_0_98"/>
          <p:cNvSpPr/>
          <p:nvPr/>
        </p:nvSpPr>
        <p:spPr>
          <a:xfrm>
            <a:off x="442125" y="928475"/>
            <a:ext cx="7299300" cy="159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 name="Google Shape;40;g3b4e722189e_0_98"/>
          <p:cNvSpPr/>
          <p:nvPr/>
        </p:nvSpPr>
        <p:spPr>
          <a:xfrm>
            <a:off x="736900" y="1134800"/>
            <a:ext cx="2682300" cy="338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Example Prompt</a:t>
            </a:r>
            <a:endParaRPr/>
          </a:p>
        </p:txBody>
      </p:sp>
      <p:sp>
        <p:nvSpPr>
          <p:cNvPr id="41" name="Google Shape;41;g3b4e722189e_0_98"/>
          <p:cNvSpPr txBox="1"/>
          <p:nvPr/>
        </p:nvSpPr>
        <p:spPr>
          <a:xfrm>
            <a:off x="519050" y="1596975"/>
            <a:ext cx="72993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dk1"/>
                </a:solidFill>
              </a:rPr>
              <a:t>Production planning: Choose integer quantities x_j ≥ 0 to maximize total profit sum_j profit[j]*x_j, subject</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to resource constraints sum_j consumption[i][j]*x_j ≤ capacity[i]. Return the max profit. profit = [6, 20]</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  consumption (rows=resources) = [[29, 27], [26, 4]] capacity = [10, 5] upper_bounds = [3, 3]</a:t>
            </a:r>
            <a:endParaRPr sz="1200">
              <a:solidFill>
                <a:schemeClr val="dk1"/>
              </a:solidFill>
            </a:endParaRPr>
          </a:p>
          <a:p>
            <a:pPr indent="0" lvl="0" marL="0" rtl="0" algn="l">
              <a:lnSpc>
                <a:spcPct val="165000"/>
              </a:lnSpc>
              <a:spcBef>
                <a:spcPts val="0"/>
              </a:spcBef>
              <a:spcAft>
                <a:spcPts val="0"/>
              </a:spcAft>
              <a:buNone/>
            </a:pPr>
            <a:r>
              <a:t/>
            </a:r>
            <a:endParaRPr sz="1200">
              <a:solidFill>
                <a:schemeClr val="dk1"/>
              </a:solidFill>
              <a:highlight>
                <a:srgbClr val="0A0A0A"/>
              </a:highlight>
              <a:latin typeface="Courier New"/>
              <a:ea typeface="Courier New"/>
              <a:cs typeface="Courier New"/>
              <a:sym typeface="Courier New"/>
            </a:endParaRPr>
          </a:p>
        </p:txBody>
      </p:sp>
      <p:sp>
        <p:nvSpPr>
          <p:cNvPr id="42" name="Google Shape;42;g3b4e722189e_0_98"/>
          <p:cNvSpPr txBox="1"/>
          <p:nvPr/>
        </p:nvSpPr>
        <p:spPr>
          <a:xfrm>
            <a:off x="442125" y="473350"/>
            <a:ext cx="3994500" cy="354000"/>
          </a:xfrm>
          <a:prstGeom prst="rect">
            <a:avLst/>
          </a:prstGeom>
          <a:no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model=qwen/qwen-2.5-coder-32b-instruct seed=1 digit=2</a:t>
            </a:r>
            <a:endParaRPr sz="1100">
              <a:solidFill>
                <a:schemeClr val="dk1"/>
              </a:solidFill>
            </a:endParaRPr>
          </a:p>
        </p:txBody>
      </p:sp>
      <p:cxnSp>
        <p:nvCxnSpPr>
          <p:cNvPr id="43" name="Google Shape;43;g3b4e722189e_0_98"/>
          <p:cNvCxnSpPr/>
          <p:nvPr/>
        </p:nvCxnSpPr>
        <p:spPr>
          <a:xfrm flipH="1" rot="10800000">
            <a:off x="2931925" y="2276950"/>
            <a:ext cx="297600" cy="1309800"/>
          </a:xfrm>
          <a:prstGeom prst="straightConnector1">
            <a:avLst/>
          </a:prstGeom>
          <a:noFill/>
          <a:ln cap="flat" cmpd="sng" w="9525">
            <a:solidFill>
              <a:schemeClr val="dk2"/>
            </a:solidFill>
            <a:prstDash val="solid"/>
            <a:round/>
            <a:headEnd len="med" w="med" type="none"/>
            <a:tailEnd len="med" w="med" type="none"/>
          </a:ln>
        </p:spPr>
      </p:cxnSp>
      <p:sp>
        <p:nvSpPr>
          <p:cNvPr id="44" name="Google Shape;44;g3b4e722189e_0_98"/>
          <p:cNvSpPr txBox="1"/>
          <p:nvPr/>
        </p:nvSpPr>
        <p:spPr>
          <a:xfrm>
            <a:off x="1905000" y="3727100"/>
            <a:ext cx="696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Hardness parameter dictates dimensionality of constraints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ae995ce225_0_23"/>
          <p:cNvSpPr txBox="1"/>
          <p:nvPr>
            <p:ph idx="1" type="body"/>
          </p:nvPr>
        </p:nvSpPr>
        <p:spPr>
          <a:xfrm>
            <a:off x="519060" y="1032636"/>
            <a:ext cx="18192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321" name="Google Shape;321;g3ae995ce225_0_23"/>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Overalls</a:t>
            </a:r>
            <a:endParaRPr/>
          </a:p>
        </p:txBody>
      </p:sp>
      <p:sp>
        <p:nvSpPr>
          <p:cNvPr id="322" name="Google Shape;322;g3ae995ce225_0_23"/>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323" name="Google Shape;323;g3ae995ce225_0_23"/>
          <p:cNvPicPr preferRelativeResize="0"/>
          <p:nvPr/>
        </p:nvPicPr>
        <p:blipFill>
          <a:blip r:embed="rId3">
            <a:alphaModFix/>
          </a:blip>
          <a:stretch>
            <a:fillRect/>
          </a:stretch>
        </p:blipFill>
        <p:spPr>
          <a:xfrm>
            <a:off x="4626010" y="633102"/>
            <a:ext cx="4371311" cy="43653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
          <p:cNvSpPr/>
          <p:nvPr/>
        </p:nvSpPr>
        <p:spPr>
          <a:xfrm>
            <a:off x="108531" y="1589314"/>
            <a:ext cx="3352799" cy="1804399"/>
          </a:xfrm>
          <a:prstGeom prst="rect">
            <a:avLst/>
          </a:prstGeom>
          <a:noFill/>
          <a:ln>
            <a:noFill/>
          </a:ln>
        </p:spPr>
        <p:txBody>
          <a:bodyPr anchorCtr="0" anchor="t" bIns="25400" lIns="91425" spcFirstLastPara="1" rIns="91425" wrap="square" tIns="25400">
            <a:noAutofit/>
          </a:bodyPr>
          <a:lstStyle/>
          <a:p>
            <a:pPr indent="0" lvl="0" marL="0" marR="0" rtl="0" algn="l">
              <a:lnSpc>
                <a:spcPct val="100000"/>
              </a:lnSpc>
              <a:spcBef>
                <a:spcPts val="0"/>
              </a:spcBef>
              <a:spcAft>
                <a:spcPts val="0"/>
              </a:spcAft>
              <a:buClr>
                <a:srgbClr val="262626"/>
              </a:buClr>
              <a:buSzPts val="500"/>
              <a:buFont typeface="Calibri"/>
              <a:buNone/>
            </a:pPr>
            <a:r>
              <a:rPr b="1" i="0" lang="en-US" sz="2000" u="none" cap="none" strike="noStrike">
                <a:solidFill>
                  <a:srgbClr val="262626"/>
                </a:solidFill>
                <a:latin typeface="Calibri"/>
                <a:ea typeface="Calibri"/>
                <a:cs typeface="Calibri"/>
                <a:sym typeface="Calibri"/>
              </a:rPr>
              <a:t>Terry Tong</a:t>
            </a:r>
            <a:endParaRPr/>
          </a:p>
          <a:p>
            <a:pPr indent="0" lvl="0" marL="0" marR="0" rtl="0" algn="l">
              <a:lnSpc>
                <a:spcPct val="100000"/>
              </a:lnSpc>
              <a:spcBef>
                <a:spcPts val="0"/>
              </a:spcBef>
              <a:spcAft>
                <a:spcPts val="0"/>
              </a:spcAft>
              <a:buClr>
                <a:srgbClr val="262626"/>
              </a:buClr>
              <a:buSzPts val="500"/>
              <a:buFont typeface="Calibri"/>
              <a:buNone/>
            </a:pPr>
            <a:r>
              <a:rPr b="1" i="0" lang="en-US" sz="2000" u="none" cap="none" strike="noStrike">
                <a:solidFill>
                  <a:srgbClr val="262626"/>
                </a:solidFill>
                <a:latin typeface="Calibri"/>
                <a:ea typeface="Calibri"/>
                <a:cs typeface="Calibri"/>
                <a:sym typeface="Calibri"/>
              </a:rPr>
              <a:t>Yu Feng</a:t>
            </a:r>
            <a:endParaRPr/>
          </a:p>
          <a:p>
            <a:pPr indent="0" lvl="0" marL="0" marR="0" rtl="0" algn="l">
              <a:lnSpc>
                <a:spcPct val="100000"/>
              </a:lnSpc>
              <a:spcBef>
                <a:spcPts val="0"/>
              </a:spcBef>
              <a:spcAft>
                <a:spcPts val="0"/>
              </a:spcAft>
              <a:buClr>
                <a:srgbClr val="000000"/>
              </a:buClr>
              <a:buSzPts val="500"/>
              <a:buFont typeface="Arial"/>
              <a:buNone/>
            </a:pPr>
            <a:r>
              <a:t/>
            </a:r>
            <a:endParaRPr b="1" i="0" sz="2000" u="none" cap="none" strike="noStrike">
              <a:solidFill>
                <a:srgbClr val="262626"/>
              </a:solidFill>
              <a:latin typeface="Calibri"/>
              <a:ea typeface="Calibri"/>
              <a:cs typeface="Calibri"/>
              <a:sym typeface="Calibri"/>
            </a:endParaRPr>
          </a:p>
          <a:p>
            <a:pPr indent="0" lvl="0" marL="0" marR="0" rtl="0" algn="l">
              <a:lnSpc>
                <a:spcPct val="100000"/>
              </a:lnSpc>
              <a:spcBef>
                <a:spcPts val="900"/>
              </a:spcBef>
              <a:spcAft>
                <a:spcPts val="0"/>
              </a:spcAft>
              <a:buClr>
                <a:srgbClr val="262626"/>
              </a:buClr>
              <a:buSzPts val="450"/>
              <a:buFont typeface="Calibri"/>
              <a:buNone/>
            </a:pPr>
            <a:r>
              <a:rPr b="1" i="0" lang="en-US" sz="1800" u="none" cap="none" strike="noStrike">
                <a:solidFill>
                  <a:srgbClr val="262626"/>
                </a:solidFill>
                <a:latin typeface="Calibri"/>
                <a:ea typeface="Calibri"/>
                <a:cs typeface="Calibri"/>
                <a:sym typeface="Calibri"/>
              </a:rPr>
              <a:t>University of Pennsylvania,</a:t>
            </a:r>
            <a:endParaRPr/>
          </a:p>
          <a:p>
            <a:pPr indent="0" lvl="0" marL="0" marR="0" rtl="0" algn="l">
              <a:lnSpc>
                <a:spcPct val="100000"/>
              </a:lnSpc>
              <a:spcBef>
                <a:spcPts val="900"/>
              </a:spcBef>
              <a:spcAft>
                <a:spcPts val="0"/>
              </a:spcAft>
              <a:buClr>
                <a:srgbClr val="262626"/>
              </a:buClr>
              <a:buSzPts val="450"/>
              <a:buFont typeface="Calibri"/>
              <a:buNone/>
            </a:pPr>
            <a:r>
              <a:rPr b="1" i="0" lang="en-US" sz="1800" u="none" cap="none" strike="noStrike">
                <a:solidFill>
                  <a:srgbClr val="262626"/>
                </a:solidFill>
                <a:latin typeface="Calibri"/>
                <a:ea typeface="Calibri"/>
                <a:cs typeface="Calibri"/>
                <a:sym typeface="Calibri"/>
              </a:rPr>
              <a:t>Cognitive Computation Group</a:t>
            </a:r>
            <a:endParaRPr/>
          </a:p>
          <a:p>
            <a:pPr indent="0" lvl="0" marL="0" marR="0" rtl="0" algn="l">
              <a:lnSpc>
                <a:spcPct val="100000"/>
              </a:lnSpc>
              <a:spcBef>
                <a:spcPts val="900"/>
              </a:spcBef>
              <a:spcAft>
                <a:spcPts val="0"/>
              </a:spcAft>
              <a:buClr>
                <a:srgbClr val="262626"/>
              </a:buClr>
              <a:buSzPts val="450"/>
              <a:buFont typeface="Calibri"/>
              <a:buNone/>
            </a:pPr>
            <a:r>
              <a:rPr b="1" i="0" lang="en-US" sz="1800" u="none" cap="none" strike="noStrike">
                <a:solidFill>
                  <a:srgbClr val="262626"/>
                </a:solidFill>
                <a:latin typeface="Calibri"/>
                <a:ea typeface="Calibri"/>
                <a:cs typeface="Calibri"/>
                <a:sym typeface="Calibri"/>
              </a:rPr>
              <a:t> </a:t>
            </a:r>
            <a:endParaRPr b="1" i="0" sz="1800" u="none" cap="none" strike="noStrike">
              <a:solidFill>
                <a:srgbClr val="262626"/>
              </a:solidFill>
              <a:latin typeface="Calibri"/>
              <a:ea typeface="Calibri"/>
              <a:cs typeface="Calibri"/>
              <a:sym typeface="Calibri"/>
            </a:endParaRPr>
          </a:p>
          <a:p>
            <a:pPr indent="0" lvl="0" marL="0" marR="0" rtl="0" algn="l">
              <a:lnSpc>
                <a:spcPct val="100000"/>
              </a:lnSpc>
              <a:spcBef>
                <a:spcPts val="900"/>
              </a:spcBef>
              <a:spcAft>
                <a:spcPts val="0"/>
              </a:spcAft>
              <a:buClr>
                <a:srgbClr val="000000"/>
              </a:buClr>
              <a:buSzPts val="450"/>
              <a:buFont typeface="Calibri"/>
              <a:buNone/>
            </a:pPr>
            <a:r>
              <a:rPr b="1" i="0" lang="en-US" sz="1800" u="none" cap="none" strike="noStrike">
                <a:solidFill>
                  <a:srgbClr val="000000"/>
                </a:solidFill>
                <a:latin typeface="Calibri"/>
                <a:ea typeface="Calibri"/>
                <a:cs typeface="Calibri"/>
                <a:sym typeface="Calibri"/>
              </a:rPr>
              <a:t>09/19/2025</a:t>
            </a:r>
            <a:endParaRPr b="1" i="0" sz="1800" u="none" cap="none" strike="noStrike">
              <a:solidFill>
                <a:srgbClr val="262626"/>
              </a:solidFill>
              <a:latin typeface="Calibri"/>
              <a:ea typeface="Calibri"/>
              <a:cs typeface="Calibri"/>
              <a:sym typeface="Calibri"/>
            </a:endParaRPr>
          </a:p>
        </p:txBody>
      </p:sp>
      <p:sp>
        <p:nvSpPr>
          <p:cNvPr id="330" name="Google Shape;330;p1"/>
          <p:cNvSpPr txBox="1"/>
          <p:nvPr/>
        </p:nvSpPr>
        <p:spPr>
          <a:xfrm>
            <a:off x="76200" y="57150"/>
            <a:ext cx="7502399" cy="110799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Calibri"/>
              <a:buNone/>
            </a:pPr>
            <a:r>
              <a:rPr b="1" i="0" lang="en-US" sz="3600" u="none" cap="none" strike="noStrike">
                <a:solidFill>
                  <a:srgbClr val="000000"/>
                </a:solidFill>
                <a:latin typeface="Calibri"/>
                <a:ea typeface="Calibri"/>
                <a:cs typeface="Calibri"/>
                <a:sym typeface="Calibri"/>
              </a:rPr>
              <a:t>Tool Use Language Models</a:t>
            </a:r>
            <a:endParaRPr/>
          </a:p>
          <a:p>
            <a:pPr indent="0" lvl="0" marL="0" marR="0" rtl="0" algn="l">
              <a:lnSpc>
                <a:spcPct val="100000"/>
              </a:lnSpc>
              <a:spcBef>
                <a:spcPts val="0"/>
              </a:spcBef>
              <a:spcAft>
                <a:spcPts val="0"/>
              </a:spcAft>
              <a:buClr>
                <a:srgbClr val="000000"/>
              </a:buClr>
              <a:buSzPts val="900"/>
              <a:buFont typeface="Calibri"/>
              <a:buNone/>
            </a:pPr>
            <a:r>
              <a:rPr b="1" i="0" lang="en-US" sz="3600" u="none" cap="none" strike="noStrike">
                <a:solidFill>
                  <a:srgbClr val="000000"/>
                </a:solidFill>
                <a:latin typeface="Calibri"/>
                <a:ea typeface="Calibri"/>
                <a:cs typeface="Calibri"/>
                <a:sym typeface="Calibri"/>
              </a:rPr>
              <a:t>Research Updates</a:t>
            </a:r>
            <a:endParaRPr b="1" i="0" sz="3600" u="none" cap="none" strike="noStrike">
              <a:solidFill>
                <a:srgbClr val="000000"/>
              </a:solidFill>
              <a:latin typeface="Calibri"/>
              <a:ea typeface="Calibri"/>
              <a:cs typeface="Calibri"/>
              <a:sym typeface="Calibri"/>
            </a:endParaRPr>
          </a:p>
        </p:txBody>
      </p:sp>
      <p:sp>
        <p:nvSpPr>
          <p:cNvPr id="331" name="Google Shape;331;p1"/>
          <p:cNvSpPr txBox="1"/>
          <p:nvPr/>
        </p:nvSpPr>
        <p:spPr>
          <a:xfrm>
            <a:off x="1600200" y="1589314"/>
            <a:ext cx="18473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p:txBody>
      </p:sp>
      <p:pic>
        <p:nvPicPr>
          <p:cNvPr descr="A blue and brown logo&#10;&#10;Description automatically generated" id="332" name="Google Shape;332;p1"/>
          <p:cNvPicPr preferRelativeResize="0"/>
          <p:nvPr/>
        </p:nvPicPr>
        <p:blipFill rotWithShape="1">
          <a:blip r:embed="rId3">
            <a:alphaModFix/>
          </a:blip>
          <a:srcRect b="0" l="0" r="0" t="0"/>
          <a:stretch/>
        </p:blipFill>
        <p:spPr>
          <a:xfrm>
            <a:off x="192447" y="4298480"/>
            <a:ext cx="684088" cy="636676"/>
          </a:xfrm>
          <a:prstGeom prst="rect">
            <a:avLst/>
          </a:prstGeom>
          <a:noFill/>
          <a:ln>
            <a:noFill/>
          </a:ln>
        </p:spPr>
      </p:pic>
      <p:pic>
        <p:nvPicPr>
          <p:cNvPr descr="UPenn University of Pennsylvania Logo PNG Vector (EPS) Free Download" id="333" name="Google Shape;333;p1"/>
          <p:cNvPicPr preferRelativeResize="0"/>
          <p:nvPr/>
        </p:nvPicPr>
        <p:blipFill rotWithShape="1">
          <a:blip r:embed="rId4">
            <a:alphaModFix/>
          </a:blip>
          <a:srcRect b="0" l="0" r="0" t="0"/>
          <a:stretch/>
        </p:blipFill>
        <p:spPr>
          <a:xfrm>
            <a:off x="954362" y="3681297"/>
            <a:ext cx="1871042" cy="1871042"/>
          </a:xfrm>
          <a:prstGeom prst="rect">
            <a:avLst/>
          </a:prstGeom>
          <a:noFill/>
          <a:ln>
            <a:noFill/>
          </a:ln>
        </p:spPr>
      </p:pic>
      <p:pic>
        <p:nvPicPr>
          <p:cNvPr descr="A screenshot of a computer&#10;&#10;Description automatically generated" id="334" name="Google Shape;334;p1"/>
          <p:cNvPicPr preferRelativeResize="0"/>
          <p:nvPr/>
        </p:nvPicPr>
        <p:blipFill rotWithShape="1">
          <a:blip r:embed="rId5">
            <a:alphaModFix/>
          </a:blip>
          <a:srcRect b="0" l="0" r="0" t="0"/>
          <a:stretch/>
        </p:blipFill>
        <p:spPr>
          <a:xfrm>
            <a:off x="3830686" y="1438375"/>
            <a:ext cx="4987828" cy="2792911"/>
          </a:xfrm>
          <a:prstGeom prst="rect">
            <a:avLst/>
          </a:prstGeom>
          <a:noFill/>
          <a:ln>
            <a:noFill/>
          </a:ln>
        </p:spPr>
      </p:pic>
      <p:pic>
        <p:nvPicPr>
          <p:cNvPr descr="Logos | Brand Communications Guide" id="335" name="Google Shape;335;p1"/>
          <p:cNvPicPr preferRelativeResize="0"/>
          <p:nvPr/>
        </p:nvPicPr>
        <p:blipFill rotWithShape="1">
          <a:blip r:embed="rId6">
            <a:alphaModFix/>
          </a:blip>
          <a:srcRect b="0" l="0" r="0" t="0"/>
          <a:stretch/>
        </p:blipFill>
        <p:spPr>
          <a:xfrm>
            <a:off x="2903231" y="4298480"/>
            <a:ext cx="619187" cy="636676"/>
          </a:xfrm>
          <a:prstGeom prst="rect">
            <a:avLst/>
          </a:prstGeom>
          <a:noFill/>
          <a:ln>
            <a:noFill/>
          </a:ln>
        </p:spPr>
      </p:pic>
      <p:pic>
        <p:nvPicPr>
          <p:cNvPr id="336" name="Google Shape;336;p1"/>
          <p:cNvPicPr preferRelativeResize="0"/>
          <p:nvPr/>
        </p:nvPicPr>
        <p:blipFill rotWithShape="1">
          <a:blip r:embed="rId7">
            <a:alphaModFix/>
          </a:blip>
          <a:srcRect b="0" l="0" r="0" t="0"/>
          <a:stretch/>
        </p:blipFill>
        <p:spPr>
          <a:xfrm>
            <a:off x="3600245" y="4396276"/>
            <a:ext cx="1723638" cy="441084"/>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
          <p:cNvSpPr/>
          <p:nvPr/>
        </p:nvSpPr>
        <p:spPr>
          <a:xfrm>
            <a:off x="3380190" y="1377351"/>
            <a:ext cx="3398964" cy="420628"/>
          </a:xfrm>
          <a:prstGeom prst="rect">
            <a:avLst/>
          </a:prstGeom>
          <a:noFill/>
          <a:ln>
            <a:noFill/>
          </a:ln>
        </p:spPr>
        <p:txBody>
          <a:bodyPr anchorCtr="0" anchor="t" bIns="25400" lIns="63500" spcFirstLastPara="1" rIns="63500" wrap="square" tIns="25400">
            <a:spAutoFit/>
          </a:bodyPr>
          <a:lstStyle/>
          <a:p>
            <a:pPr indent="0" lvl="0" marL="0" marR="0" rtl="0" algn="l">
              <a:lnSpc>
                <a:spcPct val="100000"/>
              </a:lnSpc>
              <a:spcBef>
                <a:spcPts val="0"/>
              </a:spcBef>
              <a:spcAft>
                <a:spcPts val="0"/>
              </a:spcAft>
              <a:buClr>
                <a:srgbClr val="262626"/>
              </a:buClr>
              <a:buSzPts val="600"/>
              <a:buFont typeface="Calibri"/>
              <a:buNone/>
            </a:pPr>
            <a:r>
              <a:rPr b="1" i="0" lang="en-US" sz="2400" u="none" cap="none" strike="noStrike">
                <a:solidFill>
                  <a:srgbClr val="262626"/>
                </a:solidFill>
                <a:latin typeface="Calibri"/>
                <a:ea typeface="Calibri"/>
                <a:cs typeface="Calibri"/>
                <a:sym typeface="Calibri"/>
              </a:rPr>
              <a:t>What </a:t>
            </a:r>
            <a:r>
              <a:rPr b="0" i="0" lang="en-US" sz="2400" u="none" cap="none" strike="noStrike">
                <a:solidFill>
                  <a:srgbClr val="262626"/>
                </a:solidFill>
                <a:latin typeface="Calibri"/>
                <a:ea typeface="Calibri"/>
                <a:cs typeface="Calibri"/>
                <a:sym typeface="Calibri"/>
              </a:rPr>
              <a:t>is the phenomena?</a:t>
            </a:r>
            <a:endParaRPr/>
          </a:p>
        </p:txBody>
      </p:sp>
      <p:sp>
        <p:nvSpPr>
          <p:cNvPr id="343" name="Google Shape;343;p2"/>
          <p:cNvSpPr/>
          <p:nvPr/>
        </p:nvSpPr>
        <p:spPr>
          <a:xfrm>
            <a:off x="4713287" y="2870597"/>
            <a:ext cx="3031681" cy="420628"/>
          </a:xfrm>
          <a:prstGeom prst="rect">
            <a:avLst/>
          </a:prstGeom>
          <a:noFill/>
          <a:ln>
            <a:noFill/>
          </a:ln>
        </p:spPr>
        <p:txBody>
          <a:bodyPr anchorCtr="0" anchor="t" bIns="25400" lIns="63500" spcFirstLastPara="1" rIns="63500" wrap="square" tIns="25400">
            <a:spAutoFit/>
          </a:bodyPr>
          <a:lstStyle/>
          <a:p>
            <a:pPr indent="0" lvl="0" marL="0" marR="0" rtl="0" algn="l">
              <a:lnSpc>
                <a:spcPct val="100000"/>
              </a:lnSpc>
              <a:spcBef>
                <a:spcPts val="0"/>
              </a:spcBef>
              <a:spcAft>
                <a:spcPts val="0"/>
              </a:spcAft>
              <a:buClr>
                <a:srgbClr val="262626"/>
              </a:buClr>
              <a:buSzPts val="600"/>
              <a:buFont typeface="Calibri"/>
              <a:buNone/>
            </a:pPr>
            <a:r>
              <a:rPr b="1" i="0" lang="en-US" sz="2400" u="none" cap="none" strike="noStrike">
                <a:solidFill>
                  <a:srgbClr val="262626"/>
                </a:solidFill>
                <a:latin typeface="Calibri"/>
                <a:ea typeface="Calibri"/>
                <a:cs typeface="Calibri"/>
                <a:sym typeface="Calibri"/>
              </a:rPr>
              <a:t>Why </a:t>
            </a:r>
            <a:r>
              <a:rPr b="0" i="0" lang="en-US" sz="2400" u="none" cap="none" strike="noStrike">
                <a:solidFill>
                  <a:srgbClr val="262626"/>
                </a:solidFill>
                <a:latin typeface="Calibri"/>
                <a:ea typeface="Calibri"/>
                <a:cs typeface="Calibri"/>
                <a:sym typeface="Calibri"/>
              </a:rPr>
              <a:t>does it happen?</a:t>
            </a:r>
            <a:endParaRPr b="1" i="0" sz="2400" u="none" cap="none" strike="noStrike">
              <a:solidFill>
                <a:srgbClr val="262626"/>
              </a:solidFill>
              <a:latin typeface="Calibri"/>
              <a:ea typeface="Calibri"/>
              <a:cs typeface="Calibri"/>
              <a:sym typeface="Calibri"/>
            </a:endParaRPr>
          </a:p>
        </p:txBody>
      </p:sp>
      <p:sp>
        <p:nvSpPr>
          <p:cNvPr id="344" name="Google Shape;344;p2"/>
          <p:cNvSpPr/>
          <p:nvPr/>
        </p:nvSpPr>
        <p:spPr>
          <a:xfrm>
            <a:off x="6275387" y="4329112"/>
            <a:ext cx="2740597" cy="420628"/>
          </a:xfrm>
          <a:prstGeom prst="rect">
            <a:avLst/>
          </a:prstGeom>
          <a:noFill/>
          <a:ln>
            <a:noFill/>
          </a:ln>
        </p:spPr>
        <p:txBody>
          <a:bodyPr anchorCtr="0" anchor="t" bIns="25400" lIns="63500" spcFirstLastPara="1" rIns="63500" wrap="square" tIns="25400">
            <a:spAutoFit/>
          </a:bodyPr>
          <a:lstStyle/>
          <a:p>
            <a:pPr indent="0" lvl="0" marL="0" marR="0" rtl="0" algn="l">
              <a:lnSpc>
                <a:spcPct val="100000"/>
              </a:lnSpc>
              <a:spcBef>
                <a:spcPts val="0"/>
              </a:spcBef>
              <a:spcAft>
                <a:spcPts val="0"/>
              </a:spcAft>
              <a:buClr>
                <a:srgbClr val="262626"/>
              </a:buClr>
              <a:buSzPts val="600"/>
              <a:buFont typeface="Calibri"/>
              <a:buNone/>
            </a:pPr>
            <a:r>
              <a:rPr b="1" i="0" lang="en-US" sz="2400" u="none" cap="none" strike="noStrike">
                <a:solidFill>
                  <a:srgbClr val="262626"/>
                </a:solidFill>
                <a:latin typeface="Calibri"/>
                <a:ea typeface="Calibri"/>
                <a:cs typeface="Calibri"/>
                <a:sym typeface="Calibri"/>
              </a:rPr>
              <a:t>How </a:t>
            </a:r>
            <a:r>
              <a:rPr b="0" i="0" lang="en-US" sz="2400" u="none" cap="none" strike="noStrike">
                <a:solidFill>
                  <a:srgbClr val="262626"/>
                </a:solidFill>
                <a:latin typeface="Calibri"/>
                <a:ea typeface="Calibri"/>
                <a:cs typeface="Calibri"/>
                <a:sym typeface="Calibri"/>
              </a:rPr>
              <a:t>is this useful?</a:t>
            </a:r>
            <a:r>
              <a:rPr b="1" i="0" lang="en-US" sz="2400" u="none" cap="none" strike="noStrike">
                <a:solidFill>
                  <a:srgbClr val="262626"/>
                </a:solidFill>
                <a:latin typeface="Calibri"/>
                <a:ea typeface="Calibri"/>
                <a:cs typeface="Calibri"/>
                <a:sym typeface="Calibri"/>
              </a:rPr>
              <a:t> </a:t>
            </a:r>
            <a:endParaRPr/>
          </a:p>
        </p:txBody>
      </p:sp>
      <p:sp>
        <p:nvSpPr>
          <p:cNvPr id="345" name="Google Shape;345;p2"/>
          <p:cNvSpPr txBox="1"/>
          <p:nvPr/>
        </p:nvSpPr>
        <p:spPr>
          <a:xfrm>
            <a:off x="76200" y="57150"/>
            <a:ext cx="9029700" cy="4001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50"/>
              <a:buFont typeface="Calibri"/>
              <a:buNone/>
            </a:pPr>
            <a:r>
              <a:rPr b="1" i="0" lang="en-US" sz="2600" u="none" cap="none" strike="noStrike">
                <a:solidFill>
                  <a:srgbClr val="000000"/>
                </a:solidFill>
                <a:latin typeface="Calibri"/>
                <a:ea typeface="Calibri"/>
                <a:cs typeface="Calibri"/>
                <a:sym typeface="Calibri"/>
              </a:rPr>
              <a:t>This presentation traces our research progress</a:t>
            </a:r>
            <a:endParaRPr/>
          </a:p>
        </p:txBody>
      </p:sp>
      <p:pic>
        <p:nvPicPr>
          <p:cNvPr id="346" name="Google Shape;346;p2"/>
          <p:cNvPicPr preferRelativeResize="0"/>
          <p:nvPr/>
        </p:nvPicPr>
        <p:blipFill rotWithShape="1">
          <a:blip r:embed="rId3">
            <a:alphaModFix/>
          </a:blip>
          <a:srcRect b="0" l="0" r="786" t="7734"/>
          <a:stretch/>
        </p:blipFill>
        <p:spPr>
          <a:xfrm>
            <a:off x="271861" y="1587665"/>
            <a:ext cx="2567133" cy="236414"/>
          </a:xfrm>
          <a:prstGeom prst="rect">
            <a:avLst/>
          </a:prstGeom>
          <a:noFill/>
          <a:ln>
            <a:noFill/>
          </a:ln>
        </p:spPr>
      </p:pic>
      <p:pic>
        <p:nvPicPr>
          <p:cNvPr id="347" name="Google Shape;347;p2"/>
          <p:cNvPicPr preferRelativeResize="0"/>
          <p:nvPr/>
        </p:nvPicPr>
        <p:blipFill rotWithShape="1">
          <a:blip r:embed="rId4">
            <a:alphaModFix/>
          </a:blip>
          <a:srcRect b="0" l="3594" r="0" t="18871"/>
          <a:stretch/>
        </p:blipFill>
        <p:spPr>
          <a:xfrm>
            <a:off x="271861" y="1319745"/>
            <a:ext cx="2567133" cy="236414"/>
          </a:xfrm>
          <a:prstGeom prst="rect">
            <a:avLst/>
          </a:prstGeom>
          <a:noFill/>
          <a:ln>
            <a:noFill/>
          </a:ln>
        </p:spPr>
      </p:pic>
      <p:pic>
        <p:nvPicPr>
          <p:cNvPr descr="Overview of LLM development methods ..." id="348" name="Google Shape;348;p2"/>
          <p:cNvPicPr preferRelativeResize="0"/>
          <p:nvPr/>
        </p:nvPicPr>
        <p:blipFill rotWithShape="1">
          <a:blip r:embed="rId5">
            <a:alphaModFix/>
          </a:blip>
          <a:srcRect b="0" l="0" r="0" t="0"/>
          <a:stretch/>
        </p:blipFill>
        <p:spPr>
          <a:xfrm>
            <a:off x="2063468" y="2665250"/>
            <a:ext cx="1932459" cy="730628"/>
          </a:xfrm>
          <a:prstGeom prst="rect">
            <a:avLst/>
          </a:prstGeom>
          <a:noFill/>
          <a:ln>
            <a:noFill/>
          </a:ln>
        </p:spPr>
      </p:pic>
      <p:pic>
        <p:nvPicPr>
          <p:cNvPr descr="A diagram of a normal distribution&#10;&#10;Description automatically generated" id="349" name="Google Shape;349;p2"/>
          <p:cNvPicPr preferRelativeResize="0"/>
          <p:nvPr/>
        </p:nvPicPr>
        <p:blipFill rotWithShape="1">
          <a:blip r:embed="rId6">
            <a:alphaModFix/>
          </a:blip>
          <a:srcRect b="0" l="0" r="0" t="0"/>
          <a:stretch/>
        </p:blipFill>
        <p:spPr>
          <a:xfrm>
            <a:off x="3380190" y="4112118"/>
            <a:ext cx="1150378" cy="719827"/>
          </a:xfrm>
          <a:prstGeom prst="rect">
            <a:avLst/>
          </a:prstGeom>
          <a:noFill/>
          <a:ln>
            <a:noFill/>
          </a:ln>
        </p:spPr>
      </p:pic>
      <p:pic>
        <p:nvPicPr>
          <p:cNvPr descr="Basics of Decision Theory - How Medical Diagnosis Apps Work - The Genius  Blog" id="350" name="Google Shape;350;p2"/>
          <p:cNvPicPr preferRelativeResize="0"/>
          <p:nvPr/>
        </p:nvPicPr>
        <p:blipFill rotWithShape="1">
          <a:blip r:embed="rId7">
            <a:alphaModFix/>
          </a:blip>
          <a:srcRect b="0" l="0" r="0" t="0"/>
          <a:stretch/>
        </p:blipFill>
        <p:spPr>
          <a:xfrm>
            <a:off x="4530568" y="4115245"/>
            <a:ext cx="1358673" cy="71670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
          <p:cNvSpPr txBox="1"/>
          <p:nvPr>
            <p:ph type="title"/>
          </p:nvPr>
        </p:nvSpPr>
        <p:spPr>
          <a:xfrm>
            <a:off x="76200" y="90487"/>
            <a:ext cx="9023400" cy="38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00"/>
              <a:buFont typeface="Calibri"/>
              <a:buNone/>
            </a:pPr>
            <a:r>
              <a:rPr b="1" i="0" lang="en-US" u="none" cap="none" strike="noStrike">
                <a:solidFill>
                  <a:schemeClr val="dk1"/>
                </a:solidFill>
                <a:latin typeface="Calibri"/>
                <a:ea typeface="Calibri"/>
                <a:cs typeface="Calibri"/>
                <a:sym typeface="Calibri"/>
              </a:rPr>
              <a:t>Direct Comparison is Challenging 🡪 Show a partial ordering</a:t>
            </a:r>
            <a:endParaRPr b="1" i="0" u="none" cap="none" strike="noStrike">
              <a:solidFill>
                <a:schemeClr val="dk1"/>
              </a:solidFill>
              <a:latin typeface="Calibri"/>
              <a:ea typeface="Calibri"/>
              <a:cs typeface="Calibri"/>
              <a:sym typeface="Calibri"/>
            </a:endParaRPr>
          </a:p>
        </p:txBody>
      </p:sp>
      <p:pic>
        <p:nvPicPr>
          <p:cNvPr descr="A diagram of a program&#10;&#10;Description automatically generated" id="357" name="Google Shape;357;p3"/>
          <p:cNvPicPr preferRelativeResize="0"/>
          <p:nvPr/>
        </p:nvPicPr>
        <p:blipFill rotWithShape="1">
          <a:blip r:embed="rId3">
            <a:alphaModFix/>
          </a:blip>
          <a:srcRect b="0" l="0" r="0" t="0"/>
          <a:stretch/>
        </p:blipFill>
        <p:spPr>
          <a:xfrm>
            <a:off x="275207" y="935637"/>
            <a:ext cx="7772400" cy="376237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
          <p:cNvSpPr txBox="1"/>
          <p:nvPr/>
        </p:nvSpPr>
        <p:spPr>
          <a:xfrm>
            <a:off x="288925" y="45243"/>
            <a:ext cx="184200" cy="29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p4"/>
          <p:cNvSpPr txBox="1"/>
          <p:nvPr/>
        </p:nvSpPr>
        <p:spPr>
          <a:xfrm>
            <a:off x="76200" y="57150"/>
            <a:ext cx="8997900"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Calibri"/>
              <a:buNone/>
            </a:pPr>
            <a:r>
              <a:rPr b="1" i="0" lang="en-US" sz="2800" u="none" cap="none" strike="noStrike">
                <a:solidFill>
                  <a:srgbClr val="000000"/>
                </a:solidFill>
                <a:latin typeface="Calibri"/>
                <a:ea typeface="Calibri"/>
                <a:cs typeface="Calibri"/>
                <a:sym typeface="Calibri"/>
              </a:rPr>
              <a:t>Execution is better than Code, which is better than Natural Language at solving Arithmetic, Dynamic Programming, ILP</a:t>
            </a:r>
            <a:endParaRPr b="1" i="0" sz="2800" u="none" cap="none" strike="noStrike">
              <a:solidFill>
                <a:srgbClr val="000000"/>
              </a:solidFill>
              <a:latin typeface="Calibri"/>
              <a:ea typeface="Calibri"/>
              <a:cs typeface="Calibri"/>
              <a:sym typeface="Calibri"/>
            </a:endParaRPr>
          </a:p>
        </p:txBody>
      </p:sp>
      <p:sp>
        <p:nvSpPr>
          <p:cNvPr id="365" name="Google Shape;365;p4"/>
          <p:cNvSpPr txBox="1"/>
          <p:nvPr/>
        </p:nvSpPr>
        <p:spPr>
          <a:xfrm>
            <a:off x="2176272" y="2392716"/>
            <a:ext cx="46451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A table with numbers and text&#10;&#10;Description automatically generated" id="366" name="Google Shape;366;p4"/>
          <p:cNvPicPr preferRelativeResize="0"/>
          <p:nvPr/>
        </p:nvPicPr>
        <p:blipFill rotWithShape="1">
          <a:blip r:embed="rId3">
            <a:alphaModFix/>
          </a:blip>
          <a:srcRect b="0" l="0" r="0" t="0"/>
          <a:stretch/>
        </p:blipFill>
        <p:spPr>
          <a:xfrm>
            <a:off x="578632" y="928971"/>
            <a:ext cx="7009129" cy="2642479"/>
          </a:xfrm>
          <a:prstGeom prst="rect">
            <a:avLst/>
          </a:prstGeom>
          <a:noFill/>
          <a:ln>
            <a:noFill/>
          </a:ln>
        </p:spPr>
      </p:pic>
      <p:pic>
        <p:nvPicPr>
          <p:cNvPr id="367" name="Google Shape;367;p4"/>
          <p:cNvPicPr preferRelativeResize="0"/>
          <p:nvPr/>
        </p:nvPicPr>
        <p:blipFill rotWithShape="1">
          <a:blip r:embed="rId4">
            <a:alphaModFix/>
          </a:blip>
          <a:srcRect b="0" l="0" r="0" t="0"/>
          <a:stretch/>
        </p:blipFill>
        <p:spPr>
          <a:xfrm>
            <a:off x="495446" y="3561995"/>
            <a:ext cx="7175500" cy="147320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
          <p:cNvSpPr/>
          <p:nvPr/>
        </p:nvSpPr>
        <p:spPr>
          <a:xfrm>
            <a:off x="3380190" y="1377351"/>
            <a:ext cx="3398964" cy="420628"/>
          </a:xfrm>
          <a:prstGeom prst="rect">
            <a:avLst/>
          </a:prstGeom>
          <a:noFill/>
          <a:ln>
            <a:noFill/>
          </a:ln>
        </p:spPr>
        <p:txBody>
          <a:bodyPr anchorCtr="0" anchor="t" bIns="25400" lIns="63500" spcFirstLastPara="1" rIns="63500" wrap="square" tIns="25400">
            <a:spAutoFit/>
          </a:bodyPr>
          <a:lstStyle/>
          <a:p>
            <a:pPr indent="0" lvl="0" marL="0" marR="0" rtl="0" algn="l">
              <a:lnSpc>
                <a:spcPct val="100000"/>
              </a:lnSpc>
              <a:spcBef>
                <a:spcPts val="0"/>
              </a:spcBef>
              <a:spcAft>
                <a:spcPts val="0"/>
              </a:spcAft>
              <a:buClr>
                <a:srgbClr val="262626"/>
              </a:buClr>
              <a:buSzPts val="600"/>
              <a:buFont typeface="Calibri"/>
              <a:buNone/>
            </a:pPr>
            <a:r>
              <a:rPr b="1" i="0" lang="en-US" sz="2400" u="none" cap="none" strike="noStrike">
                <a:solidFill>
                  <a:srgbClr val="262626"/>
                </a:solidFill>
                <a:latin typeface="Calibri"/>
                <a:ea typeface="Calibri"/>
                <a:cs typeface="Calibri"/>
                <a:sym typeface="Calibri"/>
              </a:rPr>
              <a:t>What </a:t>
            </a:r>
            <a:r>
              <a:rPr b="0" i="0" lang="en-US" sz="2400" u="none" cap="none" strike="noStrike">
                <a:solidFill>
                  <a:srgbClr val="262626"/>
                </a:solidFill>
                <a:latin typeface="Calibri"/>
                <a:ea typeface="Calibri"/>
                <a:cs typeface="Calibri"/>
                <a:sym typeface="Calibri"/>
              </a:rPr>
              <a:t>is the phenomena?</a:t>
            </a:r>
            <a:endParaRPr/>
          </a:p>
        </p:txBody>
      </p:sp>
      <p:sp>
        <p:nvSpPr>
          <p:cNvPr id="374" name="Google Shape;374;p5"/>
          <p:cNvSpPr/>
          <p:nvPr/>
        </p:nvSpPr>
        <p:spPr>
          <a:xfrm>
            <a:off x="6275387" y="4329112"/>
            <a:ext cx="2740597" cy="420628"/>
          </a:xfrm>
          <a:prstGeom prst="rect">
            <a:avLst/>
          </a:prstGeom>
          <a:noFill/>
          <a:ln>
            <a:noFill/>
          </a:ln>
        </p:spPr>
        <p:txBody>
          <a:bodyPr anchorCtr="0" anchor="t" bIns="25400" lIns="63500" spcFirstLastPara="1" rIns="63500" wrap="square" tIns="25400">
            <a:spAutoFit/>
          </a:bodyPr>
          <a:lstStyle/>
          <a:p>
            <a:pPr indent="0" lvl="0" marL="0" marR="0" rtl="0" algn="l">
              <a:lnSpc>
                <a:spcPct val="100000"/>
              </a:lnSpc>
              <a:spcBef>
                <a:spcPts val="0"/>
              </a:spcBef>
              <a:spcAft>
                <a:spcPts val="0"/>
              </a:spcAft>
              <a:buClr>
                <a:srgbClr val="262626"/>
              </a:buClr>
              <a:buSzPts val="600"/>
              <a:buFont typeface="Calibri"/>
              <a:buNone/>
            </a:pPr>
            <a:r>
              <a:rPr b="1" i="0" lang="en-US" sz="2400" u="none" cap="none" strike="noStrike">
                <a:solidFill>
                  <a:srgbClr val="262626"/>
                </a:solidFill>
                <a:latin typeface="Calibri"/>
                <a:ea typeface="Calibri"/>
                <a:cs typeface="Calibri"/>
                <a:sym typeface="Calibri"/>
              </a:rPr>
              <a:t>How </a:t>
            </a:r>
            <a:r>
              <a:rPr b="0" i="0" lang="en-US" sz="2400" u="none" cap="none" strike="noStrike">
                <a:solidFill>
                  <a:srgbClr val="262626"/>
                </a:solidFill>
                <a:latin typeface="Calibri"/>
                <a:ea typeface="Calibri"/>
                <a:cs typeface="Calibri"/>
                <a:sym typeface="Calibri"/>
              </a:rPr>
              <a:t>is this useful?</a:t>
            </a:r>
            <a:r>
              <a:rPr b="1" i="0" lang="en-US" sz="2400" u="none" cap="none" strike="noStrike">
                <a:solidFill>
                  <a:srgbClr val="262626"/>
                </a:solidFill>
                <a:latin typeface="Calibri"/>
                <a:ea typeface="Calibri"/>
                <a:cs typeface="Calibri"/>
                <a:sym typeface="Calibri"/>
              </a:rPr>
              <a:t> </a:t>
            </a:r>
            <a:endParaRPr/>
          </a:p>
        </p:txBody>
      </p:sp>
      <p:sp>
        <p:nvSpPr>
          <p:cNvPr id="375" name="Google Shape;375;p5"/>
          <p:cNvSpPr txBox="1"/>
          <p:nvPr/>
        </p:nvSpPr>
        <p:spPr>
          <a:xfrm>
            <a:off x="76200" y="57150"/>
            <a:ext cx="9029700" cy="4001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50"/>
              <a:buFont typeface="Calibri"/>
              <a:buNone/>
            </a:pPr>
            <a:r>
              <a:rPr b="1" i="0" lang="en-US" sz="2600" u="none" cap="none" strike="noStrike">
                <a:solidFill>
                  <a:srgbClr val="000000"/>
                </a:solidFill>
                <a:latin typeface="Calibri"/>
                <a:ea typeface="Calibri"/>
                <a:cs typeface="Calibri"/>
                <a:sym typeface="Calibri"/>
              </a:rPr>
              <a:t>This presentation traces our research progress</a:t>
            </a:r>
            <a:endParaRPr/>
          </a:p>
        </p:txBody>
      </p:sp>
      <p:pic>
        <p:nvPicPr>
          <p:cNvPr id="376" name="Google Shape;376;p5"/>
          <p:cNvPicPr preferRelativeResize="0"/>
          <p:nvPr/>
        </p:nvPicPr>
        <p:blipFill rotWithShape="1">
          <a:blip r:embed="rId3">
            <a:alphaModFix/>
          </a:blip>
          <a:srcRect b="0" l="0" r="786" t="7734"/>
          <a:stretch/>
        </p:blipFill>
        <p:spPr>
          <a:xfrm>
            <a:off x="271861" y="1587665"/>
            <a:ext cx="2567133" cy="236414"/>
          </a:xfrm>
          <a:prstGeom prst="rect">
            <a:avLst/>
          </a:prstGeom>
          <a:noFill/>
          <a:ln>
            <a:noFill/>
          </a:ln>
        </p:spPr>
      </p:pic>
      <p:pic>
        <p:nvPicPr>
          <p:cNvPr id="377" name="Google Shape;377;p5"/>
          <p:cNvPicPr preferRelativeResize="0"/>
          <p:nvPr/>
        </p:nvPicPr>
        <p:blipFill rotWithShape="1">
          <a:blip r:embed="rId4">
            <a:alphaModFix/>
          </a:blip>
          <a:srcRect b="0" l="3594" r="0" t="18871"/>
          <a:stretch/>
        </p:blipFill>
        <p:spPr>
          <a:xfrm>
            <a:off x="271861" y="1319745"/>
            <a:ext cx="2567133" cy="236414"/>
          </a:xfrm>
          <a:prstGeom prst="rect">
            <a:avLst/>
          </a:prstGeom>
          <a:noFill/>
          <a:ln>
            <a:noFill/>
          </a:ln>
        </p:spPr>
      </p:pic>
      <p:pic>
        <p:nvPicPr>
          <p:cNvPr descr="Overview of LLM development methods ..." id="378" name="Google Shape;378;p5"/>
          <p:cNvPicPr preferRelativeResize="0"/>
          <p:nvPr/>
        </p:nvPicPr>
        <p:blipFill rotWithShape="1">
          <a:blip r:embed="rId5">
            <a:alphaModFix/>
          </a:blip>
          <a:srcRect b="0" l="0" r="0" t="0"/>
          <a:stretch/>
        </p:blipFill>
        <p:spPr>
          <a:xfrm>
            <a:off x="2063468" y="2665250"/>
            <a:ext cx="1932459" cy="730628"/>
          </a:xfrm>
          <a:prstGeom prst="rect">
            <a:avLst/>
          </a:prstGeom>
          <a:noFill/>
          <a:ln>
            <a:noFill/>
          </a:ln>
        </p:spPr>
      </p:pic>
      <p:pic>
        <p:nvPicPr>
          <p:cNvPr descr="A diagram of a normal distribution&#10;&#10;Description automatically generated" id="379" name="Google Shape;379;p5"/>
          <p:cNvPicPr preferRelativeResize="0"/>
          <p:nvPr/>
        </p:nvPicPr>
        <p:blipFill rotWithShape="1">
          <a:blip r:embed="rId6">
            <a:alphaModFix/>
          </a:blip>
          <a:srcRect b="0" l="0" r="0" t="0"/>
          <a:stretch/>
        </p:blipFill>
        <p:spPr>
          <a:xfrm>
            <a:off x="3380190" y="4112118"/>
            <a:ext cx="1150378" cy="719827"/>
          </a:xfrm>
          <a:prstGeom prst="rect">
            <a:avLst/>
          </a:prstGeom>
          <a:noFill/>
          <a:ln>
            <a:noFill/>
          </a:ln>
        </p:spPr>
      </p:pic>
      <p:pic>
        <p:nvPicPr>
          <p:cNvPr descr="Basics of Decision Theory - How Medical Diagnosis Apps Work - The Genius  Blog" id="380" name="Google Shape;380;p5"/>
          <p:cNvPicPr preferRelativeResize="0"/>
          <p:nvPr/>
        </p:nvPicPr>
        <p:blipFill rotWithShape="1">
          <a:blip r:embed="rId7">
            <a:alphaModFix/>
          </a:blip>
          <a:srcRect b="0" l="0" r="0" t="0"/>
          <a:stretch/>
        </p:blipFill>
        <p:spPr>
          <a:xfrm>
            <a:off x="4530568" y="4115245"/>
            <a:ext cx="1358673" cy="716700"/>
          </a:xfrm>
          <a:prstGeom prst="rect">
            <a:avLst/>
          </a:prstGeom>
          <a:noFill/>
          <a:ln>
            <a:noFill/>
          </a:ln>
        </p:spPr>
      </p:pic>
      <p:sp>
        <p:nvSpPr>
          <p:cNvPr id="381" name="Google Shape;381;p5"/>
          <p:cNvSpPr/>
          <p:nvPr/>
        </p:nvSpPr>
        <p:spPr>
          <a:xfrm>
            <a:off x="4730899" y="2774526"/>
            <a:ext cx="3398964" cy="420628"/>
          </a:xfrm>
          <a:prstGeom prst="rect">
            <a:avLst/>
          </a:prstGeom>
          <a:noFill/>
          <a:ln>
            <a:noFill/>
          </a:ln>
        </p:spPr>
        <p:txBody>
          <a:bodyPr anchorCtr="0" anchor="t" bIns="25400" lIns="63500" spcFirstLastPara="1" rIns="63500" wrap="square" tIns="25400">
            <a:spAutoFit/>
          </a:bodyPr>
          <a:lstStyle/>
          <a:p>
            <a:pPr indent="0" lvl="0" marL="0" marR="0" rtl="0" algn="l">
              <a:lnSpc>
                <a:spcPct val="100000"/>
              </a:lnSpc>
              <a:spcBef>
                <a:spcPts val="0"/>
              </a:spcBef>
              <a:spcAft>
                <a:spcPts val="0"/>
              </a:spcAft>
              <a:buClr>
                <a:srgbClr val="262626"/>
              </a:buClr>
              <a:buSzPts val="600"/>
              <a:buFont typeface="Calibri"/>
              <a:buNone/>
            </a:pPr>
            <a:r>
              <a:rPr b="1" i="0" lang="en-US" sz="2400" u="none" cap="none" strike="noStrike">
                <a:solidFill>
                  <a:srgbClr val="262626"/>
                </a:solidFill>
                <a:latin typeface="Calibri"/>
                <a:ea typeface="Calibri"/>
                <a:cs typeface="Calibri"/>
                <a:sym typeface="Calibri"/>
              </a:rPr>
              <a:t>Why </a:t>
            </a:r>
            <a:r>
              <a:rPr b="0" i="0" lang="en-US" sz="2400" u="none" cap="none" strike="noStrike">
                <a:solidFill>
                  <a:srgbClr val="262626"/>
                </a:solidFill>
                <a:latin typeface="Calibri"/>
                <a:ea typeface="Calibri"/>
                <a:cs typeface="Calibri"/>
                <a:sym typeface="Calibri"/>
              </a:rPr>
              <a:t>does it happen?</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
          <p:cNvSpPr txBox="1"/>
          <p:nvPr/>
        </p:nvSpPr>
        <p:spPr>
          <a:xfrm>
            <a:off x="288925" y="45243"/>
            <a:ext cx="184200" cy="29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6"/>
          <p:cNvSpPr txBox="1"/>
          <p:nvPr/>
        </p:nvSpPr>
        <p:spPr>
          <a:xfrm>
            <a:off x="76200" y="57150"/>
            <a:ext cx="8997900" cy="43088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Calibri"/>
              <a:buNone/>
            </a:pPr>
            <a:r>
              <a:rPr b="1" i="0" lang="en-US" sz="2800" u="none" cap="none" strike="noStrike">
                <a:solidFill>
                  <a:srgbClr val="000000"/>
                </a:solidFill>
                <a:latin typeface="Calibri"/>
                <a:ea typeface="Calibri"/>
                <a:cs typeface="Calibri"/>
                <a:sym typeface="Calibri"/>
              </a:rPr>
              <a:t>Better Code Pretraining 🡪 Higher MI 🡪 Better Tool Use</a:t>
            </a:r>
            <a:endParaRPr b="1" i="0" sz="2800" u="none" cap="none" strike="noStrike">
              <a:solidFill>
                <a:srgbClr val="000000"/>
              </a:solidFill>
              <a:latin typeface="Calibri"/>
              <a:ea typeface="Calibri"/>
              <a:cs typeface="Calibri"/>
              <a:sym typeface="Calibri"/>
            </a:endParaRPr>
          </a:p>
        </p:txBody>
      </p:sp>
      <p:sp>
        <p:nvSpPr>
          <p:cNvPr id="389" name="Google Shape;389;p6"/>
          <p:cNvSpPr txBox="1"/>
          <p:nvPr/>
        </p:nvSpPr>
        <p:spPr>
          <a:xfrm>
            <a:off x="2176272" y="2392716"/>
            <a:ext cx="46451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A diagram of a training and making a difference&#10;&#10;Description automatically generated" id="390" name="Google Shape;390;p6"/>
          <p:cNvPicPr preferRelativeResize="0"/>
          <p:nvPr/>
        </p:nvPicPr>
        <p:blipFill rotWithShape="1">
          <a:blip r:embed="rId3">
            <a:alphaModFix/>
          </a:blip>
          <a:srcRect b="0" l="0" r="0" t="0"/>
          <a:stretch/>
        </p:blipFill>
        <p:spPr>
          <a:xfrm>
            <a:off x="2447840" y="499944"/>
            <a:ext cx="4645151" cy="4563860"/>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
          <p:cNvSpPr/>
          <p:nvPr/>
        </p:nvSpPr>
        <p:spPr>
          <a:xfrm>
            <a:off x="152400" y="1377202"/>
            <a:ext cx="3276600" cy="453599"/>
          </a:xfrm>
          <a:prstGeom prst="rect">
            <a:avLst/>
          </a:prstGeom>
          <a:noFill/>
          <a:ln>
            <a:noFill/>
          </a:ln>
        </p:spPr>
        <p:txBody>
          <a:bodyPr anchorCtr="0" anchor="t" bIns="25400" lIns="63500" spcFirstLastPara="1" rIns="63500" wrap="square" tIns="25400">
            <a:noAutofit/>
          </a:bodyPr>
          <a:lstStyle/>
          <a:p>
            <a:pPr indent="0" lvl="0" marL="0" marR="0" rtl="0" algn="l">
              <a:lnSpc>
                <a:spcPct val="100000"/>
              </a:lnSpc>
              <a:spcBef>
                <a:spcPts val="0"/>
              </a:spcBef>
              <a:spcAft>
                <a:spcPts val="0"/>
              </a:spcAft>
              <a:buClr>
                <a:srgbClr val="262626"/>
              </a:buClr>
              <a:buSzPts val="450"/>
              <a:buFont typeface="Calibri"/>
              <a:buNone/>
            </a:pPr>
            <a:r>
              <a:rPr b="0" i="0" lang="en-US" sz="1800" u="none" cap="none" strike="noStrike">
                <a:solidFill>
                  <a:srgbClr val="262626"/>
                </a:solidFill>
                <a:latin typeface="Calibri"/>
                <a:ea typeface="Calibri"/>
                <a:cs typeface="Calibri"/>
                <a:sym typeface="Calibri"/>
              </a:rPr>
              <a:t>Concept helps infer answer</a:t>
            </a:r>
            <a:endParaRPr/>
          </a:p>
        </p:txBody>
      </p:sp>
      <p:sp>
        <p:nvSpPr>
          <p:cNvPr id="397" name="Google Shape;397;p7"/>
          <p:cNvSpPr/>
          <p:nvPr/>
        </p:nvSpPr>
        <p:spPr>
          <a:xfrm>
            <a:off x="5201321" y="1377203"/>
            <a:ext cx="3420035" cy="453599"/>
          </a:xfrm>
          <a:prstGeom prst="rect">
            <a:avLst/>
          </a:prstGeom>
          <a:noFill/>
          <a:ln>
            <a:noFill/>
          </a:ln>
        </p:spPr>
        <p:txBody>
          <a:bodyPr anchorCtr="0" anchor="t" bIns="25400" lIns="63500" spcFirstLastPara="1" rIns="63500" wrap="square" tIns="25400">
            <a:noAutofit/>
          </a:bodyPr>
          <a:lstStyle/>
          <a:p>
            <a:pPr indent="0" lvl="0" marL="0" marR="0" rtl="0" algn="l">
              <a:lnSpc>
                <a:spcPct val="100000"/>
              </a:lnSpc>
              <a:spcBef>
                <a:spcPts val="0"/>
              </a:spcBef>
              <a:spcAft>
                <a:spcPts val="0"/>
              </a:spcAft>
              <a:buClr>
                <a:srgbClr val="262626"/>
              </a:buClr>
              <a:buSzPts val="450"/>
              <a:buFont typeface="Calibri"/>
              <a:buNone/>
            </a:pPr>
            <a:r>
              <a:rPr b="0" i="0" lang="en-US" sz="1800" u="none" cap="none" strike="noStrike">
                <a:solidFill>
                  <a:srgbClr val="262626"/>
                </a:solidFill>
                <a:latin typeface="Calibri"/>
                <a:ea typeface="Calibri"/>
                <a:cs typeface="Calibri"/>
                <a:sym typeface="Calibri"/>
              </a:rPr>
              <a:t>CoT is generated by input prompt x</a:t>
            </a:r>
            <a:endParaRPr/>
          </a:p>
        </p:txBody>
      </p:sp>
      <p:sp>
        <p:nvSpPr>
          <p:cNvPr id="398" name="Google Shape;398;p7"/>
          <p:cNvSpPr/>
          <p:nvPr/>
        </p:nvSpPr>
        <p:spPr>
          <a:xfrm>
            <a:off x="2590800" y="4248150"/>
            <a:ext cx="3276600" cy="453599"/>
          </a:xfrm>
          <a:prstGeom prst="rect">
            <a:avLst/>
          </a:prstGeom>
          <a:noFill/>
          <a:ln>
            <a:noFill/>
          </a:ln>
        </p:spPr>
        <p:txBody>
          <a:bodyPr anchorCtr="0" anchor="t" bIns="25400" lIns="63500" spcFirstLastPara="1" rIns="63500" wrap="square" tIns="25400">
            <a:noAutofit/>
          </a:bodyPr>
          <a:lstStyle/>
          <a:p>
            <a:pPr indent="0" lvl="0" marL="0" marR="0" rtl="0" algn="l">
              <a:lnSpc>
                <a:spcPct val="100000"/>
              </a:lnSpc>
              <a:spcBef>
                <a:spcPts val="0"/>
              </a:spcBef>
              <a:spcAft>
                <a:spcPts val="0"/>
              </a:spcAft>
              <a:buClr>
                <a:srgbClr val="262626"/>
              </a:buClr>
              <a:buSzPts val="450"/>
              <a:buFont typeface="Calibri"/>
              <a:buNone/>
            </a:pPr>
            <a:r>
              <a:rPr b="0" i="0" lang="en-US" sz="1800" u="none" cap="none" strike="noStrike">
                <a:solidFill>
                  <a:srgbClr val="262626"/>
                </a:solidFill>
                <a:latin typeface="Calibri"/>
                <a:ea typeface="Calibri"/>
                <a:cs typeface="Calibri"/>
                <a:sym typeface="Calibri"/>
              </a:rPr>
              <a:t>CoT helps infer concept</a:t>
            </a:r>
            <a:endParaRPr/>
          </a:p>
        </p:txBody>
      </p:sp>
      <p:sp>
        <p:nvSpPr>
          <p:cNvPr id="399" name="Google Shape;399;p7"/>
          <p:cNvSpPr txBox="1"/>
          <p:nvPr/>
        </p:nvSpPr>
        <p:spPr>
          <a:xfrm>
            <a:off x="228600" y="63011"/>
            <a:ext cx="8915400"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Calibri"/>
              <a:buNone/>
            </a:pPr>
            <a:r>
              <a:rPr b="1" i="0" lang="en-US" sz="2800" u="none" cap="none" strike="noStrike">
                <a:solidFill>
                  <a:srgbClr val="000000"/>
                </a:solidFill>
                <a:latin typeface="Calibri"/>
                <a:ea typeface="Calibri"/>
                <a:cs typeface="Calibri"/>
                <a:sym typeface="Calibri"/>
              </a:rPr>
              <a:t>Problem solving is marginalizing in Bayesian inference, and using concept (e.g. LDA)</a:t>
            </a:r>
            <a:endParaRPr b="1" i="0" sz="2800" u="none" cap="none" strike="noStrike">
              <a:solidFill>
                <a:srgbClr val="000000"/>
              </a:solidFill>
              <a:latin typeface="Calibri"/>
              <a:ea typeface="Calibri"/>
              <a:cs typeface="Calibri"/>
              <a:sym typeface="Calibri"/>
            </a:endParaRPr>
          </a:p>
        </p:txBody>
      </p:sp>
      <p:pic>
        <p:nvPicPr>
          <p:cNvPr descr="A table with text and numbers&#10;&#10;Description automatically generated with medium confidence" id="400" name="Google Shape;400;p7"/>
          <p:cNvPicPr preferRelativeResize="0"/>
          <p:nvPr/>
        </p:nvPicPr>
        <p:blipFill rotWithShape="1">
          <a:blip r:embed="rId3">
            <a:alphaModFix/>
          </a:blip>
          <a:srcRect b="0" l="0" r="0" t="0"/>
          <a:stretch/>
        </p:blipFill>
        <p:spPr>
          <a:xfrm>
            <a:off x="4894882" y="4055879"/>
            <a:ext cx="4249118" cy="1024610"/>
          </a:xfrm>
          <a:prstGeom prst="rect">
            <a:avLst/>
          </a:prstGeom>
          <a:noFill/>
          <a:ln>
            <a:noFill/>
          </a:ln>
        </p:spPr>
      </p:pic>
      <p:pic>
        <p:nvPicPr>
          <p:cNvPr id="401" name="Google Shape;401;p7"/>
          <p:cNvPicPr preferRelativeResize="0"/>
          <p:nvPr/>
        </p:nvPicPr>
        <p:blipFill rotWithShape="1">
          <a:blip r:embed="rId4">
            <a:alphaModFix/>
          </a:blip>
          <a:srcRect b="0" l="0" r="0" t="0"/>
          <a:stretch/>
        </p:blipFill>
        <p:spPr>
          <a:xfrm>
            <a:off x="1603861" y="2525235"/>
            <a:ext cx="6388100" cy="774700"/>
          </a:xfrm>
          <a:prstGeom prst="rect">
            <a:avLst/>
          </a:prstGeom>
          <a:noFill/>
          <a:ln>
            <a:noFill/>
          </a:ln>
        </p:spPr>
      </p:pic>
      <p:cxnSp>
        <p:nvCxnSpPr>
          <p:cNvPr id="402" name="Google Shape;402;p7"/>
          <p:cNvCxnSpPr/>
          <p:nvPr/>
        </p:nvCxnSpPr>
        <p:spPr>
          <a:xfrm>
            <a:off x="1295400" y="1847850"/>
            <a:ext cx="2133600" cy="867635"/>
          </a:xfrm>
          <a:prstGeom prst="straightConnector1">
            <a:avLst/>
          </a:prstGeom>
          <a:noFill/>
          <a:ln cap="flat" cmpd="sng" w="28575">
            <a:solidFill>
              <a:srgbClr val="262626"/>
            </a:solidFill>
            <a:prstDash val="solid"/>
            <a:round/>
            <a:headEnd len="sm" w="sm" type="none"/>
            <a:tailEnd len="sm" w="sm" type="none"/>
          </a:ln>
        </p:spPr>
      </p:cxnSp>
      <p:cxnSp>
        <p:nvCxnSpPr>
          <p:cNvPr id="403" name="Google Shape;403;p7"/>
          <p:cNvCxnSpPr/>
          <p:nvPr/>
        </p:nvCxnSpPr>
        <p:spPr>
          <a:xfrm flipH="1">
            <a:off x="4267200" y="3098202"/>
            <a:ext cx="530711" cy="1092798"/>
          </a:xfrm>
          <a:prstGeom prst="straightConnector1">
            <a:avLst/>
          </a:prstGeom>
          <a:noFill/>
          <a:ln cap="flat" cmpd="sng" w="28575">
            <a:solidFill>
              <a:srgbClr val="262626"/>
            </a:solidFill>
            <a:prstDash val="solid"/>
            <a:round/>
            <a:headEnd len="sm" w="sm" type="none"/>
            <a:tailEnd len="sm" w="sm" type="none"/>
          </a:ln>
        </p:spPr>
      </p:cxnSp>
      <p:cxnSp>
        <p:nvCxnSpPr>
          <p:cNvPr id="404" name="Google Shape;404;p7"/>
          <p:cNvCxnSpPr/>
          <p:nvPr/>
        </p:nvCxnSpPr>
        <p:spPr>
          <a:xfrm flipH="1">
            <a:off x="6583680" y="1847850"/>
            <a:ext cx="655319" cy="867635"/>
          </a:xfrm>
          <a:prstGeom prst="straightConnector1">
            <a:avLst/>
          </a:prstGeom>
          <a:noFill/>
          <a:ln cap="flat" cmpd="sng" w="28575">
            <a:solidFill>
              <a:srgbClr val="262626"/>
            </a:solidFill>
            <a:prstDash val="solid"/>
            <a:round/>
            <a:headEnd len="sm" w="sm" type="none"/>
            <a:tailEnd len="sm" w="sm" type="non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8"/>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This pipeline helps explain why code &gt; NL for problem solving</a:t>
            </a:r>
            <a:endParaRPr/>
          </a:p>
        </p:txBody>
      </p:sp>
      <p:pic>
        <p:nvPicPr>
          <p:cNvPr descr="A diagram of a code&#10;&#10;Description automatically generated" id="411" name="Google Shape;411;p8"/>
          <p:cNvPicPr preferRelativeResize="0"/>
          <p:nvPr/>
        </p:nvPicPr>
        <p:blipFill rotWithShape="1">
          <a:blip r:embed="rId3">
            <a:alphaModFix/>
          </a:blip>
          <a:srcRect b="0" l="0" r="0" t="0"/>
          <a:stretch/>
        </p:blipFill>
        <p:spPr>
          <a:xfrm>
            <a:off x="372915" y="1231731"/>
            <a:ext cx="7772400" cy="2223206"/>
          </a:xfrm>
          <a:prstGeom prst="rect">
            <a:avLst/>
          </a:prstGeom>
          <a:noFill/>
          <a:ln>
            <a:noFill/>
          </a:ln>
        </p:spPr>
      </p:pic>
      <p:sp>
        <p:nvSpPr>
          <p:cNvPr id="412" name="Google Shape;412;p8"/>
          <p:cNvSpPr/>
          <p:nvPr/>
        </p:nvSpPr>
        <p:spPr>
          <a:xfrm>
            <a:off x="3944471" y="1622612"/>
            <a:ext cx="1595717" cy="851647"/>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8"/>
          <p:cNvSpPr txBox="1"/>
          <p:nvPr/>
        </p:nvSpPr>
        <p:spPr>
          <a:xfrm>
            <a:off x="5832630" y="3727103"/>
            <a:ext cx="18662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P(Y| . ) unreliable</a:t>
            </a:r>
            <a:endParaRPr/>
          </a:p>
        </p:txBody>
      </p:sp>
      <p:cxnSp>
        <p:nvCxnSpPr>
          <p:cNvPr id="414" name="Google Shape;414;p8"/>
          <p:cNvCxnSpPr/>
          <p:nvPr/>
        </p:nvCxnSpPr>
        <p:spPr>
          <a:xfrm rot="10800000">
            <a:off x="6649375" y="2571750"/>
            <a:ext cx="116363" cy="1076972"/>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9"/>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Higher MI 🡪 Lower Final Error Rate</a:t>
            </a:r>
            <a:endParaRPr/>
          </a:p>
        </p:txBody>
      </p:sp>
      <p:pic>
        <p:nvPicPr>
          <p:cNvPr id="420" name="Google Shape;420;p9"/>
          <p:cNvPicPr preferRelativeResize="0"/>
          <p:nvPr/>
        </p:nvPicPr>
        <p:blipFill rotWithShape="1">
          <a:blip r:embed="rId3">
            <a:alphaModFix/>
          </a:blip>
          <a:srcRect b="0" l="0" r="0" t="0"/>
          <a:stretch/>
        </p:blipFill>
        <p:spPr>
          <a:xfrm>
            <a:off x="221942" y="1324809"/>
            <a:ext cx="7772400" cy="756931"/>
          </a:xfrm>
          <a:prstGeom prst="rect">
            <a:avLst/>
          </a:prstGeom>
          <a:noFill/>
          <a:ln>
            <a:noFill/>
          </a:ln>
        </p:spPr>
      </p:pic>
      <p:pic>
        <p:nvPicPr>
          <p:cNvPr descr="A math equations and formulas&#10;&#10;Description automatically generated with medium confidence" id="421" name="Google Shape;421;p9"/>
          <p:cNvPicPr preferRelativeResize="0"/>
          <p:nvPr/>
        </p:nvPicPr>
        <p:blipFill rotWithShape="1">
          <a:blip r:embed="rId4">
            <a:alphaModFix/>
          </a:blip>
          <a:srcRect b="0" l="0" r="0" t="0"/>
          <a:stretch/>
        </p:blipFill>
        <p:spPr>
          <a:xfrm>
            <a:off x="221942" y="2838671"/>
            <a:ext cx="7772400" cy="1211525"/>
          </a:xfrm>
          <a:prstGeom prst="rect">
            <a:avLst/>
          </a:prstGeom>
          <a:noFill/>
          <a:ln>
            <a:noFill/>
          </a:ln>
        </p:spPr>
      </p:pic>
      <p:sp>
        <p:nvSpPr>
          <p:cNvPr id="422" name="Google Shape;422;p9"/>
          <p:cNvSpPr txBox="1"/>
          <p:nvPr/>
        </p:nvSpPr>
        <p:spPr>
          <a:xfrm>
            <a:off x="344089" y="4499172"/>
            <a:ext cx="5362365" cy="400110"/>
          </a:xfrm>
          <a:prstGeom prst="rect">
            <a:avLst/>
          </a:prstGeom>
          <a:blipFill rotWithShape="1">
            <a:blip r:embed="rId5">
              <a:alphaModFix/>
            </a:blip>
            <a:stretch>
              <a:fillRect b="-28121" l="-942" r="-235" t="-937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US" sz="1400" u="none" cap="none" strike="noStrike">
                <a:latin typeface="Arial"/>
                <a:ea typeface="Arial"/>
                <a:cs typeface="Arial"/>
                <a:sym typeface="Arial"/>
              </a:rPr>
              <a:t> </a:t>
            </a:r>
            <a:endParaRPr/>
          </a:p>
        </p:txBody>
      </p:sp>
      <p:pic>
        <p:nvPicPr>
          <p:cNvPr id="423" name="Google Shape;423;p9"/>
          <p:cNvPicPr preferRelativeResize="0"/>
          <p:nvPr/>
        </p:nvPicPr>
        <p:blipFill rotWithShape="1">
          <a:blip r:embed="rId6">
            <a:alphaModFix/>
          </a:blip>
          <a:srcRect b="0" l="0" r="0" t="0"/>
          <a:stretch/>
        </p:blipFill>
        <p:spPr>
          <a:xfrm>
            <a:off x="339868" y="2081740"/>
            <a:ext cx="7772400" cy="6969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g3b4e722189e_0_152"/>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Example Responses</a:t>
            </a:r>
            <a:endParaRPr/>
          </a:p>
        </p:txBody>
      </p:sp>
      <p:sp>
        <p:nvSpPr>
          <p:cNvPr id="51" name="Google Shape;51;g3b4e722189e_0_152"/>
          <p:cNvSpPr txBox="1"/>
          <p:nvPr>
            <p:ph idx="12" type="sldNum"/>
          </p:nvPr>
        </p:nvSpPr>
        <p:spPr>
          <a:xfrm>
            <a:off x="68050" y="459674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
        <p:nvSpPr>
          <p:cNvPr id="52" name="Google Shape;52;g3b4e722189e_0_152"/>
          <p:cNvSpPr/>
          <p:nvPr/>
        </p:nvSpPr>
        <p:spPr>
          <a:xfrm>
            <a:off x="236150" y="593850"/>
            <a:ext cx="8700000" cy="119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 name="Google Shape;53;g3b4e722189e_0_152"/>
          <p:cNvSpPr/>
          <p:nvPr/>
        </p:nvSpPr>
        <p:spPr>
          <a:xfrm>
            <a:off x="530913" y="576350"/>
            <a:ext cx="2682300" cy="338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Example NL Solution</a:t>
            </a:r>
            <a:endParaRPr/>
          </a:p>
        </p:txBody>
      </p:sp>
      <p:sp>
        <p:nvSpPr>
          <p:cNvPr id="54" name="Google Shape;54;g3b4e722189e_0_152"/>
          <p:cNvSpPr txBox="1"/>
          <p:nvPr/>
        </p:nvSpPr>
        <p:spPr>
          <a:xfrm>
            <a:off x="269150" y="866175"/>
            <a:ext cx="86340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dk1"/>
                </a:solidFill>
              </a:rPr>
              <a:t> The problem requires maximizing profit under resource constraints. The consumption matrix shows that producing</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any unit of product 1 or 2 requires 29 or 27 units of resource 1, respectively. However, the capacity for</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resource 1 is only 10. Since even one unit of either product exceeds this capacity, no production is feasible.</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Thus, the maximum profit is 0.</a:t>
            </a:r>
            <a:endParaRPr sz="1200">
              <a:solidFill>
                <a:schemeClr val="dk1"/>
              </a:solidFill>
            </a:endParaRPr>
          </a:p>
          <a:p>
            <a:pPr indent="0" lvl="0" marL="0" rtl="0" algn="l">
              <a:lnSpc>
                <a:spcPct val="165000"/>
              </a:lnSpc>
              <a:spcBef>
                <a:spcPts val="0"/>
              </a:spcBef>
              <a:spcAft>
                <a:spcPts val="0"/>
              </a:spcAft>
              <a:buNone/>
            </a:pPr>
            <a:r>
              <a:t/>
            </a:r>
            <a:endParaRPr sz="1200">
              <a:solidFill>
                <a:schemeClr val="dk1"/>
              </a:solidFill>
              <a:highlight>
                <a:srgbClr val="0A0A0A"/>
              </a:highlight>
              <a:latin typeface="Courier New"/>
              <a:ea typeface="Courier New"/>
              <a:cs typeface="Courier New"/>
              <a:sym typeface="Courier New"/>
            </a:endParaRPr>
          </a:p>
        </p:txBody>
      </p:sp>
      <p:sp>
        <p:nvSpPr>
          <p:cNvPr id="55" name="Google Shape;55;g3b4e722189e_0_152"/>
          <p:cNvSpPr/>
          <p:nvPr/>
        </p:nvSpPr>
        <p:spPr>
          <a:xfrm>
            <a:off x="236150" y="1916350"/>
            <a:ext cx="8700000" cy="73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g3b4e722189e_0_152"/>
          <p:cNvSpPr/>
          <p:nvPr/>
        </p:nvSpPr>
        <p:spPr>
          <a:xfrm>
            <a:off x="530913" y="1938025"/>
            <a:ext cx="2682300" cy="338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Example Code Solution</a:t>
            </a:r>
            <a:endParaRPr/>
          </a:p>
        </p:txBody>
      </p:sp>
      <p:sp>
        <p:nvSpPr>
          <p:cNvPr id="57" name="Google Shape;57;g3b4e722189e_0_152"/>
          <p:cNvSpPr txBox="1"/>
          <p:nvPr/>
        </p:nvSpPr>
        <p:spPr>
          <a:xfrm>
            <a:off x="236150" y="2308538"/>
            <a:ext cx="6788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dk1"/>
                </a:solidFill>
              </a:rPr>
              <a:t> ```python def solution():     import pulp      profit = [9, 20]</a:t>
            </a:r>
            <a:endParaRPr sz="1200">
              <a:solidFill>
                <a:schemeClr val="dk1"/>
              </a:solidFill>
              <a:highlight>
                <a:srgbClr val="0A0A0A"/>
              </a:highlight>
              <a:latin typeface="Courier New"/>
              <a:ea typeface="Courier New"/>
              <a:cs typeface="Courier New"/>
              <a:sym typeface="Courier New"/>
            </a:endParaRPr>
          </a:p>
        </p:txBody>
      </p:sp>
      <p:sp>
        <p:nvSpPr>
          <p:cNvPr id="58" name="Google Shape;58;g3b4e722189e_0_152"/>
          <p:cNvSpPr/>
          <p:nvPr/>
        </p:nvSpPr>
        <p:spPr>
          <a:xfrm>
            <a:off x="241150" y="2709675"/>
            <a:ext cx="8700000" cy="230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g3b4e722189e_0_152"/>
          <p:cNvSpPr/>
          <p:nvPr/>
        </p:nvSpPr>
        <p:spPr>
          <a:xfrm>
            <a:off x="658538" y="2709663"/>
            <a:ext cx="2682300" cy="338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Example Code Sim Solution</a:t>
            </a:r>
            <a:endParaRPr/>
          </a:p>
        </p:txBody>
      </p:sp>
      <p:sp>
        <p:nvSpPr>
          <p:cNvPr id="60" name="Google Shape;60;g3b4e722189e_0_152"/>
          <p:cNvSpPr txBox="1"/>
          <p:nvPr/>
        </p:nvSpPr>
        <p:spPr>
          <a:xfrm>
            <a:off x="241150" y="2927100"/>
            <a:ext cx="8700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   "Answer": "0",   "code": "```python\nimport pulp\n\ndef solution():\n    profit</a:t>
            </a:r>
            <a:endParaRPr sz="1200">
              <a:solidFill>
                <a:schemeClr val="dk1"/>
              </a:solidFill>
            </a:endParaRPr>
          </a:p>
          <a:p>
            <a:pPr indent="0" lvl="0" marL="0" rtl="0" algn="l">
              <a:spcBef>
                <a:spcPts val="0"/>
              </a:spcBef>
              <a:spcAft>
                <a:spcPts val="0"/>
              </a:spcAft>
              <a:buNone/>
            </a:pPr>
            <a:r>
              <a:rPr lang="en-US" sz="1200">
                <a:solidFill>
                  <a:schemeClr val="dk1"/>
                </a:solidFill>
              </a:rPr>
              <a:t>  = [6, 20]\n    consumption = [[29, 27], [26, 4]]\n    capacity = [10, 5]\n    upper_bounds = [3, 3]\n    \n</a:t>
            </a:r>
            <a:endParaRPr sz="1200">
              <a:solidFill>
                <a:schemeClr val="dk1"/>
              </a:solidFill>
            </a:endParaRPr>
          </a:p>
          <a:p>
            <a:pPr indent="0" lvl="0" marL="0" rtl="0" algn="l">
              <a:spcBef>
                <a:spcPts val="0"/>
              </a:spcBef>
              <a:spcAft>
                <a:spcPts val="0"/>
              </a:spcAft>
              <a:buNone/>
            </a:pPr>
            <a:r>
              <a:rPr lang="en-US" sz="1200">
                <a:solidFill>
                  <a:schemeClr val="dk1"/>
                </a:solidFill>
              </a:rPr>
              <a:t>  n_products = len(profit)\n    n_resources = len(consumption)\n    \n    prob =</a:t>
            </a:r>
            <a:endParaRPr sz="1200">
              <a:solidFill>
                <a:schemeClr val="dk1"/>
              </a:solidFill>
            </a:endParaRPr>
          </a:p>
          <a:p>
            <a:pPr indent="0" lvl="0" marL="0" rtl="0" algn="l">
              <a:spcBef>
                <a:spcPts val="0"/>
              </a:spcBef>
              <a:spcAft>
                <a:spcPts val="0"/>
              </a:spcAft>
              <a:buNone/>
            </a:pPr>
            <a:r>
              <a:rPr lang="en-US" sz="1200">
                <a:solidFill>
                  <a:schemeClr val="dk1"/>
                </a:solidFill>
              </a:rPr>
              <a:t>  pulp.LpProblem(\"Production_Planning\", pulp.LpMaximize)\n    \n    x = [pulp.LpVariable(f\"x_{i}\",</a:t>
            </a:r>
            <a:endParaRPr sz="1200">
              <a:solidFill>
                <a:schemeClr val="dk1"/>
              </a:solidFill>
            </a:endParaRPr>
          </a:p>
          <a:p>
            <a:pPr indent="0" lvl="0" marL="0" rtl="0" algn="l">
              <a:spcBef>
                <a:spcPts val="0"/>
              </a:spcBef>
              <a:spcAft>
                <a:spcPts val="0"/>
              </a:spcAft>
              <a:buNone/>
            </a:pPr>
            <a:r>
              <a:rPr lang="en-US" sz="1200">
                <a:solidFill>
                  <a:schemeClr val="dk1"/>
                </a:solidFill>
              </a:rPr>
              <a:t>  lowBound=0, upBound=upper_bounds[i], cat='Integer') for i in range(n_products)]\n    \n    prob +=</a:t>
            </a:r>
            <a:endParaRPr sz="1200">
              <a:solidFill>
                <a:schemeClr val="dk1"/>
              </a:solidFill>
            </a:endParaRPr>
          </a:p>
          <a:p>
            <a:pPr indent="0" lvl="0" marL="0" rtl="0" algn="l">
              <a:spcBef>
                <a:spcPts val="0"/>
              </a:spcBef>
              <a:spcAft>
                <a:spcPts val="0"/>
              </a:spcAft>
              <a:buNone/>
            </a:pPr>
            <a:r>
              <a:rPr lang="en-US" sz="1200">
                <a:solidFill>
                  <a:schemeClr val="dk1"/>
                </a:solidFill>
              </a:rPr>
              <a:t>  sum(profit[i] * x[i] for i in range(n_products)), \"Total Profit\"\n    \n    for i in range(n_resources):\n</a:t>
            </a:r>
            <a:endParaRPr sz="1200">
              <a:solidFill>
                <a:schemeClr val="dk1"/>
              </a:solidFill>
            </a:endParaRPr>
          </a:p>
          <a:p>
            <a:pPr indent="0" lvl="0" marL="0" rtl="0" algn="l">
              <a:spcBef>
                <a:spcPts val="0"/>
              </a:spcBef>
              <a:spcAft>
                <a:spcPts val="0"/>
              </a:spcAft>
              <a:buNone/>
            </a:pPr>
            <a:r>
              <a:rPr lang="en-US" sz="1200">
                <a:solidFill>
                  <a:schemeClr val="dk1"/>
                </a:solidFill>
              </a:rPr>
              <a:t>  prob += sum(consumption[i][j] * x[j] for j in range(n_products)) &lt;= capacity[i],</a:t>
            </a:r>
            <a:endParaRPr sz="1200">
              <a:solidFill>
                <a:schemeClr val="dk1"/>
              </a:solidFill>
            </a:endParaRPr>
          </a:p>
          <a:p>
            <a:pPr indent="0" lvl="0" marL="0" rtl="0" algn="l">
              <a:spcBef>
                <a:spcPts val="0"/>
              </a:spcBef>
              <a:spcAft>
                <a:spcPts val="0"/>
              </a:spcAft>
              <a:buNone/>
            </a:pPr>
            <a:r>
              <a:rPr lang="en-US" sz="1200">
                <a:solidFill>
                  <a:schemeClr val="dk1"/>
                </a:solidFill>
              </a:rPr>
              <a:t>  f\"Resource_{i}_constraint\"\n    \n    prob.solve()\n    \n    return int(pulp.value(prob.objective))\n```",</a:t>
            </a:r>
            <a:endParaRPr sz="1200">
              <a:solidFill>
                <a:schemeClr val="dk1"/>
              </a:solidFill>
            </a:endParaRPr>
          </a:p>
          <a:p>
            <a:pPr indent="0" lvl="0" marL="0" rtl="0" algn="l">
              <a:spcBef>
                <a:spcPts val="0"/>
              </a:spcBef>
              <a:spcAft>
                <a:spcPts val="0"/>
              </a:spcAft>
              <a:buNone/>
            </a:pPr>
            <a:r>
              <a:rPr lang="en-US" sz="1200">
                <a:solidFill>
                  <a:schemeClr val="dk1"/>
                </a:solidFill>
              </a:rPr>
              <a:t>  "simulation": "The resource constraints for the first resource (capacity 10) are exceeded by any non-zero</a:t>
            </a:r>
            <a:endParaRPr sz="1200">
              <a:solidFill>
                <a:schemeClr val="dk1"/>
              </a:solidFill>
            </a:endParaRPr>
          </a:p>
          <a:p>
            <a:pPr indent="0" lvl="0" marL="0" rtl="0" algn="l">
              <a:spcBef>
                <a:spcPts val="0"/>
              </a:spcBef>
              <a:spcAft>
                <a:spcPts val="0"/>
              </a:spcAft>
              <a:buNone/>
            </a:pPr>
            <a:r>
              <a:rPr lang="en-US" sz="1200">
                <a:solidFill>
                  <a:schemeClr val="dk1"/>
                </a:solidFill>
              </a:rPr>
              <a:t>  production. For example, producing 1 unit of product 1 requires 27 units of the first resource, which exceeds</a:t>
            </a:r>
            <a:endParaRPr sz="1200">
              <a:solidFill>
                <a:schemeClr val="dk1"/>
              </a:solidFill>
            </a:endParaRPr>
          </a:p>
          <a:p>
            <a:pPr indent="0" lvl="0" marL="0" rtl="0" algn="l">
              <a:spcBef>
                <a:spcPts val="0"/>
              </a:spcBef>
              <a:spcAft>
                <a:spcPts val="0"/>
              </a:spcAft>
              <a:buNone/>
            </a:pPr>
            <a:r>
              <a:rPr lang="en-US" sz="1200">
                <a:solidFill>
                  <a:schemeClr val="dk1"/>
                </a:solidFill>
              </a:rPr>
              <a:t>  the capacity of 10. Thus, the only feasible solution is x = [0, 0], resulting in a profit of 0." }</a:t>
            </a:r>
            <a:endParaRPr sz="1200">
              <a:solidFill>
                <a:schemeClr val="dk1"/>
              </a:solidFill>
            </a:endParaRPr>
          </a:p>
        </p:txBody>
      </p:sp>
      <p:cxnSp>
        <p:nvCxnSpPr>
          <p:cNvPr id="61" name="Google Shape;61;g3b4e722189e_0_152"/>
          <p:cNvCxnSpPr/>
          <p:nvPr/>
        </p:nvCxnSpPr>
        <p:spPr>
          <a:xfrm flipH="1">
            <a:off x="3958902" y="473352"/>
            <a:ext cx="545700" cy="1878000"/>
          </a:xfrm>
          <a:prstGeom prst="straightConnector1">
            <a:avLst/>
          </a:prstGeom>
          <a:noFill/>
          <a:ln cap="flat" cmpd="sng" w="9525">
            <a:solidFill>
              <a:schemeClr val="dk2"/>
            </a:solidFill>
            <a:prstDash val="solid"/>
            <a:round/>
            <a:headEnd len="med" w="med" type="none"/>
            <a:tailEnd len="med" w="med" type="none"/>
          </a:ln>
        </p:spPr>
      </p:cxnSp>
      <p:sp>
        <p:nvSpPr>
          <p:cNvPr id="62" name="Google Shape;62;g3b4e722189e_0_152"/>
          <p:cNvSpPr txBox="1"/>
          <p:nvPr/>
        </p:nvSpPr>
        <p:spPr>
          <a:xfrm>
            <a:off x="3213225" y="70550"/>
            <a:ext cx="23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Code miserably fails here</a:t>
            </a:r>
            <a:endParaRPr/>
          </a:p>
        </p:txBody>
      </p:sp>
      <p:cxnSp>
        <p:nvCxnSpPr>
          <p:cNvPr id="63" name="Google Shape;63;g3b4e722189e_0_152"/>
          <p:cNvCxnSpPr/>
          <p:nvPr/>
        </p:nvCxnSpPr>
        <p:spPr>
          <a:xfrm flipH="1" rot="10800000">
            <a:off x="3303975" y="401875"/>
            <a:ext cx="3408300" cy="2738400"/>
          </a:xfrm>
          <a:prstGeom prst="straightConnector1">
            <a:avLst/>
          </a:prstGeom>
          <a:noFill/>
          <a:ln cap="flat" cmpd="sng" w="9525">
            <a:solidFill>
              <a:schemeClr val="dk2"/>
            </a:solidFill>
            <a:prstDash val="solid"/>
            <a:round/>
            <a:headEnd len="med" w="med" type="none"/>
            <a:tailEnd len="med" w="med" type="none"/>
          </a:ln>
        </p:spPr>
      </p:cxnSp>
      <p:sp>
        <p:nvSpPr>
          <p:cNvPr id="64" name="Google Shape;64;g3b4e722189e_0_152"/>
          <p:cNvSpPr txBox="1"/>
          <p:nvPr/>
        </p:nvSpPr>
        <p:spPr>
          <a:xfrm>
            <a:off x="6444250" y="104175"/>
            <a:ext cx="27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Sometimes gives JSON err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0"/>
          <p:cNvSpPr txBox="1"/>
          <p:nvPr>
            <p:ph type="title"/>
          </p:nvPr>
        </p:nvSpPr>
        <p:spPr>
          <a:xfrm>
            <a:off x="73152" y="73152"/>
            <a:ext cx="8863030" cy="400110"/>
          </a:xfrm>
          <a:prstGeom prst="rect">
            <a:avLst/>
          </a:prstGeom>
          <a:blipFill rotWithShape="1">
            <a:blip r:embed="rId3">
              <a:alphaModFix/>
            </a:blip>
            <a:stretch>
              <a:fillRect b="-45452" l="-2287" r="0" t="-24240"/>
            </a:stretch>
          </a:blip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600"/>
              <a:buFont typeface="Calibri"/>
              <a:buNone/>
            </a:pPr>
            <a:r>
              <a:rPr lang="en-US"/>
              <a:t> </a:t>
            </a:r>
            <a:endParaRPr/>
          </a:p>
        </p:txBody>
      </p:sp>
      <p:pic>
        <p:nvPicPr>
          <p:cNvPr descr="A math equations and formulas&#10;&#10;Description automatically generated with medium confidence" id="430" name="Google Shape;430;p10"/>
          <p:cNvPicPr preferRelativeResize="0"/>
          <p:nvPr/>
        </p:nvPicPr>
        <p:blipFill rotWithShape="1">
          <a:blip r:embed="rId4">
            <a:alphaModFix/>
          </a:blip>
          <a:srcRect b="47217" l="0" r="0" t="0"/>
          <a:stretch/>
        </p:blipFill>
        <p:spPr>
          <a:xfrm>
            <a:off x="247861" y="1432437"/>
            <a:ext cx="7772400" cy="1139313"/>
          </a:xfrm>
          <a:prstGeom prst="rect">
            <a:avLst/>
          </a:prstGeom>
          <a:noFill/>
          <a:ln>
            <a:noFill/>
          </a:ln>
        </p:spPr>
      </p:pic>
      <p:pic>
        <p:nvPicPr>
          <p:cNvPr descr="A math equations and formulas&#10;&#10;Description automatically generated with medium confidence" id="431" name="Google Shape;431;p10"/>
          <p:cNvPicPr preferRelativeResize="0"/>
          <p:nvPr/>
        </p:nvPicPr>
        <p:blipFill rotWithShape="1">
          <a:blip r:embed="rId4">
            <a:alphaModFix/>
          </a:blip>
          <a:srcRect b="19782" l="0" r="0" t="50000"/>
          <a:stretch/>
        </p:blipFill>
        <p:spPr>
          <a:xfrm>
            <a:off x="160564" y="2657752"/>
            <a:ext cx="7772400" cy="652255"/>
          </a:xfrm>
          <a:prstGeom prst="rect">
            <a:avLst/>
          </a:prstGeom>
          <a:noFill/>
          <a:ln>
            <a:noFill/>
          </a:ln>
        </p:spPr>
      </p:pic>
      <p:pic>
        <p:nvPicPr>
          <p:cNvPr descr="A math equations and formulas&#10;&#10;Description automatically generated with medium confidence" id="432" name="Google Shape;432;p10"/>
          <p:cNvPicPr preferRelativeResize="0"/>
          <p:nvPr/>
        </p:nvPicPr>
        <p:blipFill rotWithShape="1">
          <a:blip r:embed="rId4">
            <a:alphaModFix/>
          </a:blip>
          <a:srcRect b="0" l="0" r="0" t="79130"/>
          <a:stretch/>
        </p:blipFill>
        <p:spPr>
          <a:xfrm>
            <a:off x="160564" y="3447369"/>
            <a:ext cx="7772400" cy="450484"/>
          </a:xfrm>
          <a:prstGeom prst="rect">
            <a:avLst/>
          </a:prstGeom>
          <a:noFill/>
          <a:ln>
            <a:noFill/>
          </a:ln>
        </p:spPr>
      </p:pic>
      <p:pic>
        <p:nvPicPr>
          <p:cNvPr id="433" name="Google Shape;433;p10"/>
          <p:cNvPicPr preferRelativeResize="0"/>
          <p:nvPr/>
        </p:nvPicPr>
        <p:blipFill rotWithShape="1">
          <a:blip r:embed="rId5">
            <a:alphaModFix/>
          </a:blip>
          <a:srcRect b="0" l="0" r="0" t="0"/>
          <a:stretch/>
        </p:blipFill>
        <p:spPr>
          <a:xfrm>
            <a:off x="247861" y="675506"/>
            <a:ext cx="7772400" cy="7569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1"/>
          <p:cNvSpPr txBox="1"/>
          <p:nvPr>
            <p:ph type="title"/>
          </p:nvPr>
        </p:nvSpPr>
        <p:spPr>
          <a:xfrm>
            <a:off x="73152" y="73152"/>
            <a:ext cx="8863030" cy="800219"/>
          </a:xfrm>
          <a:prstGeom prst="rect">
            <a:avLst/>
          </a:prstGeom>
          <a:blipFill rotWithShape="1">
            <a:blip r:embed="rId3">
              <a:alphaModFix/>
            </a:blip>
            <a:stretch>
              <a:fillRect b="-24998" l="-2288" r="-1142" t="-12498"/>
            </a:stretch>
          </a:blip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600"/>
              <a:buFont typeface="Calibri"/>
              <a:buNone/>
            </a:pPr>
            <a:r>
              <a:rPr lang="en-US"/>
              <a:t> </a:t>
            </a:r>
            <a:endParaRPr/>
          </a:p>
        </p:txBody>
      </p:sp>
      <p:pic>
        <p:nvPicPr>
          <p:cNvPr id="439" name="Google Shape;439;p11"/>
          <p:cNvPicPr preferRelativeResize="0"/>
          <p:nvPr/>
        </p:nvPicPr>
        <p:blipFill rotWithShape="1">
          <a:blip r:embed="rId4">
            <a:alphaModFix/>
          </a:blip>
          <a:srcRect b="0" l="0" r="0" t="0"/>
          <a:stretch/>
        </p:blipFill>
        <p:spPr>
          <a:xfrm>
            <a:off x="168418" y="979561"/>
            <a:ext cx="7772400" cy="696917"/>
          </a:xfrm>
          <a:prstGeom prst="rect">
            <a:avLst/>
          </a:prstGeom>
          <a:noFill/>
          <a:ln>
            <a:noFill/>
          </a:ln>
        </p:spPr>
      </p:pic>
      <p:pic>
        <p:nvPicPr>
          <p:cNvPr descr="A math equations and formulas&#10;&#10;Description automatically generated with medium confidence" id="440" name="Google Shape;440;p11"/>
          <p:cNvPicPr preferRelativeResize="0"/>
          <p:nvPr/>
        </p:nvPicPr>
        <p:blipFill rotWithShape="1">
          <a:blip r:embed="rId5">
            <a:alphaModFix/>
          </a:blip>
          <a:srcRect b="87803" l="0" r="0" t="0"/>
          <a:stretch/>
        </p:blipFill>
        <p:spPr>
          <a:xfrm>
            <a:off x="73152" y="1526968"/>
            <a:ext cx="8395302" cy="511973"/>
          </a:xfrm>
          <a:prstGeom prst="rect">
            <a:avLst/>
          </a:prstGeom>
          <a:noFill/>
          <a:ln>
            <a:noFill/>
          </a:ln>
        </p:spPr>
      </p:pic>
      <p:pic>
        <p:nvPicPr>
          <p:cNvPr descr="A math equations and formulas&#10;&#10;Description automatically generated with medium confidence" id="441" name="Google Shape;441;p11"/>
          <p:cNvPicPr preferRelativeResize="0"/>
          <p:nvPr/>
        </p:nvPicPr>
        <p:blipFill rotWithShape="1">
          <a:blip r:embed="rId5">
            <a:alphaModFix/>
          </a:blip>
          <a:srcRect b="66858" l="0" r="0" t="20945"/>
          <a:stretch/>
        </p:blipFill>
        <p:spPr>
          <a:xfrm>
            <a:off x="377952" y="2373349"/>
            <a:ext cx="8395302" cy="511973"/>
          </a:xfrm>
          <a:prstGeom prst="rect">
            <a:avLst/>
          </a:prstGeom>
          <a:noFill/>
          <a:ln>
            <a:noFill/>
          </a:ln>
        </p:spPr>
      </p:pic>
      <p:pic>
        <p:nvPicPr>
          <p:cNvPr descr="A math equations and formulas&#10;&#10;Description automatically generated with medium confidence" id="442" name="Google Shape;442;p11"/>
          <p:cNvPicPr preferRelativeResize="0"/>
          <p:nvPr/>
        </p:nvPicPr>
        <p:blipFill rotWithShape="1">
          <a:blip r:embed="rId5">
            <a:alphaModFix/>
          </a:blip>
          <a:srcRect b="47855" l="0" r="0" t="37744"/>
          <a:stretch/>
        </p:blipFill>
        <p:spPr>
          <a:xfrm>
            <a:off x="377952" y="2808152"/>
            <a:ext cx="8395308" cy="604505"/>
          </a:xfrm>
          <a:prstGeom prst="rect">
            <a:avLst/>
          </a:prstGeom>
          <a:noFill/>
          <a:ln>
            <a:noFill/>
          </a:ln>
        </p:spPr>
      </p:pic>
      <p:pic>
        <p:nvPicPr>
          <p:cNvPr descr="A math equations and formulas&#10;&#10;Description automatically generated with medium confidence" id="443" name="Google Shape;443;p11"/>
          <p:cNvPicPr preferRelativeResize="0"/>
          <p:nvPr/>
        </p:nvPicPr>
        <p:blipFill rotWithShape="1">
          <a:blip r:embed="rId5">
            <a:alphaModFix/>
          </a:blip>
          <a:srcRect b="80083" l="0" r="0" t="11302"/>
          <a:stretch/>
        </p:blipFill>
        <p:spPr>
          <a:xfrm>
            <a:off x="480018" y="1967671"/>
            <a:ext cx="8395292" cy="361646"/>
          </a:xfrm>
          <a:prstGeom prst="rect">
            <a:avLst/>
          </a:prstGeom>
          <a:noFill/>
          <a:ln>
            <a:noFill/>
          </a:ln>
        </p:spPr>
      </p:pic>
      <p:pic>
        <p:nvPicPr>
          <p:cNvPr descr="A math equations and formulas&#10;&#10;Description automatically generated with medium confidence" id="444" name="Google Shape;444;p11"/>
          <p:cNvPicPr preferRelativeResize="0"/>
          <p:nvPr/>
        </p:nvPicPr>
        <p:blipFill rotWithShape="1">
          <a:blip r:embed="rId5">
            <a:alphaModFix/>
          </a:blip>
          <a:srcRect b="27858" l="0" r="0" t="64607"/>
          <a:stretch/>
        </p:blipFill>
        <p:spPr>
          <a:xfrm>
            <a:off x="377951" y="3396062"/>
            <a:ext cx="8395297" cy="316311"/>
          </a:xfrm>
          <a:prstGeom prst="rect">
            <a:avLst/>
          </a:prstGeom>
          <a:noFill/>
          <a:ln>
            <a:noFill/>
          </a:ln>
        </p:spPr>
      </p:pic>
      <p:pic>
        <p:nvPicPr>
          <p:cNvPr descr="A math equations and formulas&#10;&#10;Description automatically generated with medium confidence" id="445" name="Google Shape;445;p11"/>
          <p:cNvPicPr preferRelativeResize="0"/>
          <p:nvPr/>
        </p:nvPicPr>
        <p:blipFill rotWithShape="1">
          <a:blip r:embed="rId5">
            <a:alphaModFix/>
          </a:blip>
          <a:srcRect b="11924" l="0" r="0" t="78841"/>
          <a:stretch/>
        </p:blipFill>
        <p:spPr>
          <a:xfrm>
            <a:off x="377952" y="3664485"/>
            <a:ext cx="8395304" cy="387607"/>
          </a:xfrm>
          <a:prstGeom prst="rect">
            <a:avLst/>
          </a:prstGeom>
          <a:noFill/>
          <a:ln>
            <a:noFill/>
          </a:ln>
        </p:spPr>
      </p:pic>
      <p:cxnSp>
        <p:nvCxnSpPr>
          <p:cNvPr id="446" name="Google Shape;446;p11"/>
          <p:cNvCxnSpPr/>
          <p:nvPr/>
        </p:nvCxnSpPr>
        <p:spPr>
          <a:xfrm flipH="1">
            <a:off x="5715000" y="3964201"/>
            <a:ext cx="1881554" cy="474066"/>
          </a:xfrm>
          <a:prstGeom prst="straightConnector1">
            <a:avLst/>
          </a:prstGeom>
          <a:noFill/>
          <a:ln cap="flat" cmpd="sng" w="9525">
            <a:solidFill>
              <a:srgbClr val="4A7DBA"/>
            </a:solidFill>
            <a:prstDash val="solid"/>
            <a:round/>
            <a:headEnd len="sm" w="sm" type="none"/>
            <a:tailEnd len="sm" w="sm" type="none"/>
          </a:ln>
        </p:spPr>
      </p:cxnSp>
      <p:sp>
        <p:nvSpPr>
          <p:cNvPr id="447" name="Google Shape;447;p11"/>
          <p:cNvSpPr txBox="1"/>
          <p:nvPr/>
        </p:nvSpPr>
        <p:spPr>
          <a:xfrm>
            <a:off x="4063938" y="4438267"/>
            <a:ext cx="487224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Estimate via Logistic Regression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2"/>
          <p:cNvSpPr txBox="1"/>
          <p:nvPr>
            <p:ph type="title"/>
          </p:nvPr>
        </p:nvSpPr>
        <p:spPr>
          <a:xfrm>
            <a:off x="73152" y="73152"/>
            <a:ext cx="8863030" cy="800219"/>
          </a:xfrm>
          <a:prstGeom prst="rect">
            <a:avLst/>
          </a:prstGeom>
          <a:blipFill rotWithShape="1">
            <a:blip r:embed="rId3">
              <a:alphaModFix/>
            </a:blip>
            <a:stretch>
              <a:fillRect b="-24998" l="-2287" r="0" t="-12498"/>
            </a:stretch>
          </a:blip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600"/>
              <a:buFont typeface="Calibri"/>
              <a:buNone/>
            </a:pPr>
            <a:r>
              <a:rPr lang="en-US"/>
              <a:t> </a:t>
            </a:r>
            <a:endParaRPr/>
          </a:p>
        </p:txBody>
      </p:sp>
      <p:pic>
        <p:nvPicPr>
          <p:cNvPr descr="A math equations and formulas&#10;&#10;Description automatically generated with medium confidence" id="453" name="Google Shape;453;p12"/>
          <p:cNvPicPr preferRelativeResize="0"/>
          <p:nvPr/>
        </p:nvPicPr>
        <p:blipFill rotWithShape="1">
          <a:blip r:embed="rId4">
            <a:alphaModFix/>
          </a:blip>
          <a:srcRect b="43789" l="0" r="0" t="38726"/>
          <a:stretch/>
        </p:blipFill>
        <p:spPr>
          <a:xfrm>
            <a:off x="284186" y="3107884"/>
            <a:ext cx="8484295" cy="552601"/>
          </a:xfrm>
          <a:prstGeom prst="rect">
            <a:avLst/>
          </a:prstGeom>
          <a:noFill/>
          <a:ln>
            <a:noFill/>
          </a:ln>
        </p:spPr>
      </p:pic>
      <p:pic>
        <p:nvPicPr>
          <p:cNvPr descr="A math equations and formulas&#10;&#10;Description automatically generated with medium confidence" id="454" name="Google Shape;454;p12"/>
          <p:cNvPicPr preferRelativeResize="0"/>
          <p:nvPr/>
        </p:nvPicPr>
        <p:blipFill rotWithShape="1">
          <a:blip r:embed="rId4">
            <a:alphaModFix/>
          </a:blip>
          <a:srcRect b="82824" l="0" r="0" t="0"/>
          <a:stretch/>
        </p:blipFill>
        <p:spPr>
          <a:xfrm>
            <a:off x="329852" y="1722779"/>
            <a:ext cx="8484295" cy="542819"/>
          </a:xfrm>
          <a:prstGeom prst="rect">
            <a:avLst/>
          </a:prstGeom>
          <a:noFill/>
          <a:ln>
            <a:noFill/>
          </a:ln>
        </p:spPr>
      </p:pic>
      <p:pic>
        <p:nvPicPr>
          <p:cNvPr descr="A math equations and formulas&#10;&#10;Description automatically generated with medium confidence" id="455" name="Google Shape;455;p12"/>
          <p:cNvPicPr preferRelativeResize="0"/>
          <p:nvPr/>
        </p:nvPicPr>
        <p:blipFill rotWithShape="1">
          <a:blip r:embed="rId4">
            <a:alphaModFix/>
          </a:blip>
          <a:srcRect b="71442" l="0" r="0" t="17972"/>
          <a:stretch/>
        </p:blipFill>
        <p:spPr>
          <a:xfrm>
            <a:off x="329852" y="2265598"/>
            <a:ext cx="8484295" cy="334577"/>
          </a:xfrm>
          <a:prstGeom prst="rect">
            <a:avLst/>
          </a:prstGeom>
          <a:noFill/>
          <a:ln>
            <a:noFill/>
          </a:ln>
        </p:spPr>
      </p:pic>
      <p:pic>
        <p:nvPicPr>
          <p:cNvPr descr="A math equations and formulas&#10;&#10;Description automatically generated with medium confidence" id="456" name="Google Shape;456;p12"/>
          <p:cNvPicPr preferRelativeResize="0"/>
          <p:nvPr/>
        </p:nvPicPr>
        <p:blipFill rotWithShape="1">
          <a:blip r:embed="rId4">
            <a:alphaModFix/>
          </a:blip>
          <a:srcRect b="61796" l="0" r="0" t="29862"/>
          <a:stretch/>
        </p:blipFill>
        <p:spPr>
          <a:xfrm>
            <a:off x="309238" y="2747558"/>
            <a:ext cx="8484295" cy="263569"/>
          </a:xfrm>
          <a:prstGeom prst="rect">
            <a:avLst/>
          </a:prstGeom>
          <a:noFill/>
          <a:ln>
            <a:noFill/>
          </a:ln>
        </p:spPr>
      </p:pic>
      <p:pic>
        <p:nvPicPr>
          <p:cNvPr descr="A math equations and formulas&#10;&#10;Description automatically generated with medium confidence" id="457" name="Google Shape;457;p12"/>
          <p:cNvPicPr preferRelativeResize="0"/>
          <p:nvPr/>
        </p:nvPicPr>
        <p:blipFill rotWithShape="1">
          <a:blip r:embed="rId4">
            <a:alphaModFix/>
          </a:blip>
          <a:srcRect b="-79739" l="-418" r="418" t="79739"/>
          <a:stretch/>
        </p:blipFill>
        <p:spPr>
          <a:xfrm>
            <a:off x="147187" y="4500009"/>
            <a:ext cx="8484295" cy="3160424"/>
          </a:xfrm>
          <a:prstGeom prst="rect">
            <a:avLst/>
          </a:prstGeom>
          <a:noFill/>
          <a:ln>
            <a:noFill/>
          </a:ln>
        </p:spPr>
      </p:pic>
      <p:pic>
        <p:nvPicPr>
          <p:cNvPr descr="A math equations and formulas&#10;&#10;Description automatically generated with medium confidence" id="458" name="Google Shape;458;p12"/>
          <p:cNvPicPr preferRelativeResize="0"/>
          <p:nvPr/>
        </p:nvPicPr>
        <p:blipFill rotWithShape="1">
          <a:blip r:embed="rId4">
            <a:alphaModFix/>
          </a:blip>
          <a:srcRect b="24384" l="0" r="0" t="56226"/>
          <a:stretch/>
        </p:blipFill>
        <p:spPr>
          <a:xfrm>
            <a:off x="284186" y="3825099"/>
            <a:ext cx="8484295" cy="612766"/>
          </a:xfrm>
          <a:prstGeom prst="rect">
            <a:avLst/>
          </a:prstGeom>
          <a:noFill/>
          <a:ln>
            <a:noFill/>
          </a:ln>
        </p:spPr>
      </p:pic>
      <p:pic>
        <p:nvPicPr>
          <p:cNvPr descr="A math equations and formulas&#10;&#10;Description automatically generated with medium confidence" id="459" name="Google Shape;459;p12"/>
          <p:cNvPicPr preferRelativeResize="0"/>
          <p:nvPr/>
        </p:nvPicPr>
        <p:blipFill rotWithShape="1">
          <a:blip r:embed="rId5">
            <a:alphaModFix/>
          </a:blip>
          <a:srcRect b="0" l="0" r="0" t="0"/>
          <a:stretch/>
        </p:blipFill>
        <p:spPr>
          <a:xfrm>
            <a:off x="284186" y="767214"/>
            <a:ext cx="7772400" cy="121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3"/>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NL has higher Cross-Entropy than Code at predicting the class</a:t>
            </a:r>
            <a:endParaRPr/>
          </a:p>
        </p:txBody>
      </p:sp>
      <p:pic>
        <p:nvPicPr>
          <p:cNvPr descr="A table with numbers and a few black text&#10;&#10;Description automatically generated with medium confidence" id="465" name="Google Shape;465;p13"/>
          <p:cNvPicPr preferRelativeResize="0"/>
          <p:nvPr/>
        </p:nvPicPr>
        <p:blipFill rotWithShape="1">
          <a:blip r:embed="rId3">
            <a:alphaModFix/>
          </a:blip>
          <a:srcRect b="0" l="0" r="0" t="0"/>
          <a:stretch/>
        </p:blipFill>
        <p:spPr>
          <a:xfrm>
            <a:off x="275208" y="473262"/>
            <a:ext cx="7772400" cy="2289543"/>
          </a:xfrm>
          <a:prstGeom prst="rect">
            <a:avLst/>
          </a:prstGeom>
          <a:noFill/>
          <a:ln>
            <a:noFill/>
          </a:ln>
        </p:spPr>
      </p:pic>
      <p:sp>
        <p:nvSpPr>
          <p:cNvPr id="466" name="Google Shape;466;p13"/>
          <p:cNvSpPr/>
          <p:nvPr/>
        </p:nvSpPr>
        <p:spPr>
          <a:xfrm>
            <a:off x="371868" y="2936115"/>
            <a:ext cx="3420035" cy="934549"/>
          </a:xfrm>
          <a:prstGeom prst="rect">
            <a:avLst/>
          </a:prstGeom>
          <a:noFill/>
          <a:ln>
            <a:noFill/>
          </a:ln>
        </p:spPr>
        <p:txBody>
          <a:bodyPr anchorCtr="0" anchor="t" bIns="25400" lIns="63500" spcFirstLastPara="1" rIns="63500" wrap="square" tIns="25400">
            <a:noAutofit/>
          </a:bodyPr>
          <a:lstStyle/>
          <a:p>
            <a:pPr indent="0" lvl="0" marL="0" marR="0" rtl="0" algn="l">
              <a:lnSpc>
                <a:spcPct val="100000"/>
              </a:lnSpc>
              <a:spcBef>
                <a:spcPts val="0"/>
              </a:spcBef>
              <a:spcAft>
                <a:spcPts val="0"/>
              </a:spcAft>
              <a:buClr>
                <a:srgbClr val="262626"/>
              </a:buClr>
              <a:buSzPts val="450"/>
              <a:buFont typeface="Calibri"/>
              <a:buNone/>
            </a:pPr>
            <a:r>
              <a:rPr b="0" i="0" lang="en-US" sz="1800" u="none" cap="none" strike="noStrike">
                <a:solidFill>
                  <a:srgbClr val="262626"/>
                </a:solidFill>
                <a:latin typeface="Calibri"/>
                <a:ea typeface="Calibri"/>
                <a:cs typeface="Calibri"/>
                <a:sym typeface="Calibri"/>
              </a:rPr>
              <a:t>Gamma is (Concept, Digit, Instance). Instances Discretized. Drop samples &lt; 1. (only 70/9601 datapoints dropped)</a:t>
            </a:r>
            <a:endParaRPr b="0" i="0" sz="1800" u="none" cap="none" strike="noStrike">
              <a:solidFill>
                <a:srgbClr val="262626"/>
              </a:solidFill>
              <a:latin typeface="Calibri"/>
              <a:ea typeface="Calibri"/>
              <a:cs typeface="Calibri"/>
              <a:sym typeface="Calibri"/>
            </a:endParaRPr>
          </a:p>
        </p:txBody>
      </p:sp>
      <p:cxnSp>
        <p:nvCxnSpPr>
          <p:cNvPr id="467" name="Google Shape;467;p13"/>
          <p:cNvCxnSpPr/>
          <p:nvPr/>
        </p:nvCxnSpPr>
        <p:spPr>
          <a:xfrm flipH="1" rot="10800000">
            <a:off x="2317072" y="873372"/>
            <a:ext cx="3240349" cy="2029626"/>
          </a:xfrm>
          <a:prstGeom prst="straightConnector1">
            <a:avLst/>
          </a:prstGeom>
          <a:noFill/>
          <a:ln cap="flat" cmpd="sng" w="28575">
            <a:solidFill>
              <a:srgbClr val="262626"/>
            </a:solidFill>
            <a:prstDash val="solid"/>
            <a:round/>
            <a:headEnd len="sm" w="sm" type="none"/>
            <a:tailEnd len="sm" w="sm" type="none"/>
          </a:ln>
        </p:spPr>
      </p:cxnSp>
      <p:cxnSp>
        <p:nvCxnSpPr>
          <p:cNvPr id="468" name="Google Shape;468;p13"/>
          <p:cNvCxnSpPr/>
          <p:nvPr/>
        </p:nvCxnSpPr>
        <p:spPr>
          <a:xfrm flipH="1" rot="10800000">
            <a:off x="6391922" y="2157274"/>
            <a:ext cx="958789" cy="1713390"/>
          </a:xfrm>
          <a:prstGeom prst="straightConnector1">
            <a:avLst/>
          </a:prstGeom>
          <a:noFill/>
          <a:ln cap="flat" cmpd="sng" w="28575">
            <a:solidFill>
              <a:srgbClr val="262626"/>
            </a:solidFill>
            <a:prstDash val="solid"/>
            <a:round/>
            <a:headEnd len="sm" w="sm" type="none"/>
            <a:tailEnd len="sm" w="sm" type="none"/>
          </a:ln>
        </p:spPr>
      </p:cxnSp>
      <p:sp>
        <p:nvSpPr>
          <p:cNvPr id="469" name="Google Shape;469;p13"/>
          <p:cNvSpPr txBox="1"/>
          <p:nvPr/>
        </p:nvSpPr>
        <p:spPr>
          <a:xfrm>
            <a:off x="5655076" y="4083728"/>
            <a:ext cx="265442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Higher lower bound, this is what we want</a:t>
            </a:r>
            <a:endParaRPr/>
          </a:p>
        </p:txBody>
      </p:sp>
      <p:cxnSp>
        <p:nvCxnSpPr>
          <p:cNvPr id="470" name="Google Shape;470;p13"/>
          <p:cNvCxnSpPr/>
          <p:nvPr/>
        </p:nvCxnSpPr>
        <p:spPr>
          <a:xfrm flipH="1" rot="10800000">
            <a:off x="3870365" y="2157274"/>
            <a:ext cx="630614" cy="1819922"/>
          </a:xfrm>
          <a:prstGeom prst="straightConnector1">
            <a:avLst/>
          </a:prstGeom>
          <a:noFill/>
          <a:ln cap="flat" cmpd="sng" w="28575">
            <a:solidFill>
              <a:srgbClr val="262626"/>
            </a:solidFill>
            <a:prstDash val="solid"/>
            <a:round/>
            <a:headEnd len="sm" w="sm" type="none"/>
            <a:tailEnd len="sm" w="sm" type="none"/>
          </a:ln>
        </p:spPr>
      </p:cxnSp>
      <p:sp>
        <p:nvSpPr>
          <p:cNvPr id="471" name="Google Shape;471;p13"/>
          <p:cNvSpPr txBox="1"/>
          <p:nvPr/>
        </p:nvSpPr>
        <p:spPr>
          <a:xfrm>
            <a:off x="2531616" y="4083728"/>
            <a:ext cx="265442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Another Observation: Better Discrimination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4"/>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Code is theoretically at least 6% better than NL at predicting Y. </a:t>
            </a:r>
            <a:endParaRPr/>
          </a:p>
        </p:txBody>
      </p:sp>
      <p:pic>
        <p:nvPicPr>
          <p:cNvPr descr="A number and symbols on a white background&#10;&#10;Description automatically generated" id="478" name="Google Shape;478;p14"/>
          <p:cNvPicPr preferRelativeResize="0"/>
          <p:nvPr/>
        </p:nvPicPr>
        <p:blipFill rotWithShape="1">
          <a:blip r:embed="rId3">
            <a:alphaModFix/>
          </a:blip>
          <a:srcRect b="0" l="0" r="0" t="0"/>
          <a:stretch/>
        </p:blipFill>
        <p:spPr>
          <a:xfrm>
            <a:off x="0" y="553775"/>
            <a:ext cx="2527300" cy="1371600"/>
          </a:xfrm>
          <a:prstGeom prst="rect">
            <a:avLst/>
          </a:prstGeom>
          <a:noFill/>
          <a:ln>
            <a:noFill/>
          </a:ln>
        </p:spPr>
      </p:pic>
      <p:pic>
        <p:nvPicPr>
          <p:cNvPr id="479" name="Google Shape;479;p14"/>
          <p:cNvPicPr preferRelativeResize="0"/>
          <p:nvPr/>
        </p:nvPicPr>
        <p:blipFill rotWithShape="1">
          <a:blip r:embed="rId4">
            <a:alphaModFix/>
          </a:blip>
          <a:srcRect b="0" l="0" r="0" t="0"/>
          <a:stretch/>
        </p:blipFill>
        <p:spPr>
          <a:xfrm>
            <a:off x="0" y="1925375"/>
            <a:ext cx="7772400" cy="512346"/>
          </a:xfrm>
          <a:prstGeom prst="rect">
            <a:avLst/>
          </a:prstGeom>
          <a:noFill/>
          <a:ln>
            <a:noFill/>
          </a:ln>
        </p:spPr>
      </p:pic>
      <p:sp>
        <p:nvSpPr>
          <p:cNvPr id="480" name="Google Shape;480;p14"/>
          <p:cNvSpPr txBox="1"/>
          <p:nvPr/>
        </p:nvSpPr>
        <p:spPr>
          <a:xfrm>
            <a:off x="3330429" y="841719"/>
            <a:ext cx="426430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Empirical Cross Entropies via Lemma 2</a:t>
            </a:r>
            <a:endParaRPr/>
          </a:p>
        </p:txBody>
      </p:sp>
      <p:cxnSp>
        <p:nvCxnSpPr>
          <p:cNvPr id="481" name="Google Shape;481;p14"/>
          <p:cNvCxnSpPr/>
          <p:nvPr/>
        </p:nvCxnSpPr>
        <p:spPr>
          <a:xfrm rot="10800000">
            <a:off x="2441196" y="805343"/>
            <a:ext cx="805343" cy="234177"/>
          </a:xfrm>
          <a:prstGeom prst="straightConnector1">
            <a:avLst/>
          </a:prstGeom>
          <a:noFill/>
          <a:ln cap="flat" cmpd="sng" w="9525">
            <a:solidFill>
              <a:srgbClr val="4A7DBA"/>
            </a:solidFill>
            <a:prstDash val="solid"/>
            <a:round/>
            <a:headEnd len="sm" w="sm" type="none"/>
            <a:tailEnd len="sm" w="sm" type="none"/>
          </a:ln>
        </p:spPr>
      </p:cxnSp>
      <p:cxnSp>
        <p:nvCxnSpPr>
          <p:cNvPr id="482" name="Google Shape;482;p14"/>
          <p:cNvCxnSpPr>
            <a:stCxn id="480" idx="1"/>
          </p:cNvCxnSpPr>
          <p:nvPr/>
        </p:nvCxnSpPr>
        <p:spPr>
          <a:xfrm flipH="1">
            <a:off x="2269629" y="1041774"/>
            <a:ext cx="1060800" cy="24930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5"/>
          <p:cNvSpPr/>
          <p:nvPr/>
        </p:nvSpPr>
        <p:spPr>
          <a:xfrm>
            <a:off x="3380190" y="1377351"/>
            <a:ext cx="3398964" cy="420628"/>
          </a:xfrm>
          <a:prstGeom prst="rect">
            <a:avLst/>
          </a:prstGeom>
          <a:noFill/>
          <a:ln>
            <a:noFill/>
          </a:ln>
        </p:spPr>
        <p:txBody>
          <a:bodyPr anchorCtr="0" anchor="t" bIns="25400" lIns="63500" spcFirstLastPara="1" rIns="63500" wrap="square" tIns="25400">
            <a:spAutoFit/>
          </a:bodyPr>
          <a:lstStyle/>
          <a:p>
            <a:pPr indent="0" lvl="0" marL="0" marR="0" rtl="0" algn="l">
              <a:lnSpc>
                <a:spcPct val="100000"/>
              </a:lnSpc>
              <a:spcBef>
                <a:spcPts val="0"/>
              </a:spcBef>
              <a:spcAft>
                <a:spcPts val="0"/>
              </a:spcAft>
              <a:buClr>
                <a:srgbClr val="262626"/>
              </a:buClr>
              <a:buSzPts val="600"/>
              <a:buFont typeface="Calibri"/>
              <a:buNone/>
            </a:pPr>
            <a:r>
              <a:rPr b="1" i="0" lang="en-US" sz="2400" u="none" cap="none" strike="noStrike">
                <a:solidFill>
                  <a:srgbClr val="262626"/>
                </a:solidFill>
                <a:latin typeface="Calibri"/>
                <a:ea typeface="Calibri"/>
                <a:cs typeface="Calibri"/>
                <a:sym typeface="Calibri"/>
              </a:rPr>
              <a:t>What </a:t>
            </a:r>
            <a:r>
              <a:rPr b="0" i="0" lang="en-US" sz="2400" u="none" cap="none" strike="noStrike">
                <a:solidFill>
                  <a:srgbClr val="262626"/>
                </a:solidFill>
                <a:latin typeface="Calibri"/>
                <a:ea typeface="Calibri"/>
                <a:cs typeface="Calibri"/>
                <a:sym typeface="Calibri"/>
              </a:rPr>
              <a:t>is the phenomena?</a:t>
            </a:r>
            <a:endParaRPr/>
          </a:p>
        </p:txBody>
      </p:sp>
      <p:sp>
        <p:nvSpPr>
          <p:cNvPr id="489" name="Google Shape;489;p15"/>
          <p:cNvSpPr/>
          <p:nvPr/>
        </p:nvSpPr>
        <p:spPr>
          <a:xfrm>
            <a:off x="6275387" y="4329112"/>
            <a:ext cx="2740597" cy="420628"/>
          </a:xfrm>
          <a:prstGeom prst="rect">
            <a:avLst/>
          </a:prstGeom>
          <a:noFill/>
          <a:ln>
            <a:noFill/>
          </a:ln>
        </p:spPr>
        <p:txBody>
          <a:bodyPr anchorCtr="0" anchor="t" bIns="25400" lIns="63500" spcFirstLastPara="1" rIns="63500" wrap="square" tIns="25400">
            <a:spAutoFit/>
          </a:bodyPr>
          <a:lstStyle/>
          <a:p>
            <a:pPr indent="0" lvl="0" marL="0" marR="0" rtl="0" algn="l">
              <a:lnSpc>
                <a:spcPct val="100000"/>
              </a:lnSpc>
              <a:spcBef>
                <a:spcPts val="0"/>
              </a:spcBef>
              <a:spcAft>
                <a:spcPts val="0"/>
              </a:spcAft>
              <a:buClr>
                <a:srgbClr val="262626"/>
              </a:buClr>
              <a:buSzPts val="600"/>
              <a:buFont typeface="Calibri"/>
              <a:buNone/>
            </a:pPr>
            <a:r>
              <a:rPr b="1" i="0" lang="en-US" sz="2400" u="none" cap="none" strike="noStrike">
                <a:solidFill>
                  <a:srgbClr val="262626"/>
                </a:solidFill>
                <a:latin typeface="Calibri"/>
                <a:ea typeface="Calibri"/>
                <a:cs typeface="Calibri"/>
                <a:sym typeface="Calibri"/>
              </a:rPr>
              <a:t>How </a:t>
            </a:r>
            <a:r>
              <a:rPr b="0" i="0" lang="en-US" sz="2400" u="none" cap="none" strike="noStrike">
                <a:solidFill>
                  <a:srgbClr val="262626"/>
                </a:solidFill>
                <a:latin typeface="Calibri"/>
                <a:ea typeface="Calibri"/>
                <a:cs typeface="Calibri"/>
                <a:sym typeface="Calibri"/>
              </a:rPr>
              <a:t>is this useful?</a:t>
            </a:r>
            <a:r>
              <a:rPr b="1" i="0" lang="en-US" sz="2400" u="none" cap="none" strike="noStrike">
                <a:solidFill>
                  <a:srgbClr val="262626"/>
                </a:solidFill>
                <a:latin typeface="Calibri"/>
                <a:ea typeface="Calibri"/>
                <a:cs typeface="Calibri"/>
                <a:sym typeface="Calibri"/>
              </a:rPr>
              <a:t> </a:t>
            </a:r>
            <a:endParaRPr/>
          </a:p>
        </p:txBody>
      </p:sp>
      <p:sp>
        <p:nvSpPr>
          <p:cNvPr id="490" name="Google Shape;490;p15"/>
          <p:cNvSpPr txBox="1"/>
          <p:nvPr/>
        </p:nvSpPr>
        <p:spPr>
          <a:xfrm>
            <a:off x="76200" y="57150"/>
            <a:ext cx="9029700" cy="4001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50"/>
              <a:buFont typeface="Calibri"/>
              <a:buNone/>
            </a:pPr>
            <a:r>
              <a:rPr b="1" i="0" lang="en-US" sz="2600" u="none" cap="none" strike="noStrike">
                <a:solidFill>
                  <a:srgbClr val="000000"/>
                </a:solidFill>
                <a:latin typeface="Calibri"/>
                <a:ea typeface="Calibri"/>
                <a:cs typeface="Calibri"/>
                <a:sym typeface="Calibri"/>
              </a:rPr>
              <a:t>This presentation traces our research progress</a:t>
            </a:r>
            <a:endParaRPr/>
          </a:p>
        </p:txBody>
      </p:sp>
      <p:pic>
        <p:nvPicPr>
          <p:cNvPr id="491" name="Google Shape;491;p15"/>
          <p:cNvPicPr preferRelativeResize="0"/>
          <p:nvPr/>
        </p:nvPicPr>
        <p:blipFill rotWithShape="1">
          <a:blip r:embed="rId3">
            <a:alphaModFix/>
          </a:blip>
          <a:srcRect b="0" l="0" r="786" t="7734"/>
          <a:stretch/>
        </p:blipFill>
        <p:spPr>
          <a:xfrm>
            <a:off x="271861" y="1587665"/>
            <a:ext cx="2567133" cy="236414"/>
          </a:xfrm>
          <a:prstGeom prst="rect">
            <a:avLst/>
          </a:prstGeom>
          <a:noFill/>
          <a:ln>
            <a:noFill/>
          </a:ln>
        </p:spPr>
      </p:pic>
      <p:pic>
        <p:nvPicPr>
          <p:cNvPr id="492" name="Google Shape;492;p15"/>
          <p:cNvPicPr preferRelativeResize="0"/>
          <p:nvPr/>
        </p:nvPicPr>
        <p:blipFill rotWithShape="1">
          <a:blip r:embed="rId4">
            <a:alphaModFix/>
          </a:blip>
          <a:srcRect b="0" l="3594" r="0" t="18871"/>
          <a:stretch/>
        </p:blipFill>
        <p:spPr>
          <a:xfrm>
            <a:off x="271861" y="1319745"/>
            <a:ext cx="2567133" cy="236414"/>
          </a:xfrm>
          <a:prstGeom prst="rect">
            <a:avLst/>
          </a:prstGeom>
          <a:noFill/>
          <a:ln>
            <a:noFill/>
          </a:ln>
        </p:spPr>
      </p:pic>
      <p:pic>
        <p:nvPicPr>
          <p:cNvPr descr="Overview of LLM development methods ..." id="493" name="Google Shape;493;p15"/>
          <p:cNvPicPr preferRelativeResize="0"/>
          <p:nvPr/>
        </p:nvPicPr>
        <p:blipFill rotWithShape="1">
          <a:blip r:embed="rId5">
            <a:alphaModFix/>
          </a:blip>
          <a:srcRect b="0" l="0" r="0" t="0"/>
          <a:stretch/>
        </p:blipFill>
        <p:spPr>
          <a:xfrm>
            <a:off x="2063468" y="2665250"/>
            <a:ext cx="1932459" cy="730628"/>
          </a:xfrm>
          <a:prstGeom prst="rect">
            <a:avLst/>
          </a:prstGeom>
          <a:noFill/>
          <a:ln>
            <a:noFill/>
          </a:ln>
        </p:spPr>
      </p:pic>
      <p:pic>
        <p:nvPicPr>
          <p:cNvPr descr="A diagram of a normal distribution&#10;&#10;Description automatically generated" id="494" name="Google Shape;494;p15"/>
          <p:cNvPicPr preferRelativeResize="0"/>
          <p:nvPr/>
        </p:nvPicPr>
        <p:blipFill rotWithShape="1">
          <a:blip r:embed="rId6">
            <a:alphaModFix/>
          </a:blip>
          <a:srcRect b="0" l="0" r="0" t="0"/>
          <a:stretch/>
        </p:blipFill>
        <p:spPr>
          <a:xfrm>
            <a:off x="3380190" y="4112118"/>
            <a:ext cx="1150378" cy="719827"/>
          </a:xfrm>
          <a:prstGeom prst="rect">
            <a:avLst/>
          </a:prstGeom>
          <a:noFill/>
          <a:ln>
            <a:noFill/>
          </a:ln>
        </p:spPr>
      </p:pic>
      <p:pic>
        <p:nvPicPr>
          <p:cNvPr descr="Basics of Decision Theory - How Medical Diagnosis Apps Work - The Genius  Blog" id="495" name="Google Shape;495;p15"/>
          <p:cNvPicPr preferRelativeResize="0"/>
          <p:nvPr/>
        </p:nvPicPr>
        <p:blipFill rotWithShape="1">
          <a:blip r:embed="rId7">
            <a:alphaModFix/>
          </a:blip>
          <a:srcRect b="0" l="0" r="0" t="0"/>
          <a:stretch/>
        </p:blipFill>
        <p:spPr>
          <a:xfrm>
            <a:off x="4530568" y="4115245"/>
            <a:ext cx="1358673" cy="716700"/>
          </a:xfrm>
          <a:prstGeom prst="rect">
            <a:avLst/>
          </a:prstGeom>
          <a:noFill/>
          <a:ln>
            <a:noFill/>
          </a:ln>
        </p:spPr>
      </p:pic>
      <p:sp>
        <p:nvSpPr>
          <p:cNvPr id="496" name="Google Shape;496;p15"/>
          <p:cNvSpPr/>
          <p:nvPr/>
        </p:nvSpPr>
        <p:spPr>
          <a:xfrm>
            <a:off x="4730899" y="2774526"/>
            <a:ext cx="3398964" cy="420628"/>
          </a:xfrm>
          <a:prstGeom prst="rect">
            <a:avLst/>
          </a:prstGeom>
          <a:noFill/>
          <a:ln>
            <a:noFill/>
          </a:ln>
        </p:spPr>
        <p:txBody>
          <a:bodyPr anchorCtr="0" anchor="t" bIns="25400" lIns="63500" spcFirstLastPara="1" rIns="63500" wrap="square" tIns="25400">
            <a:spAutoFit/>
          </a:bodyPr>
          <a:lstStyle/>
          <a:p>
            <a:pPr indent="0" lvl="0" marL="0" marR="0" rtl="0" algn="l">
              <a:lnSpc>
                <a:spcPct val="100000"/>
              </a:lnSpc>
              <a:spcBef>
                <a:spcPts val="0"/>
              </a:spcBef>
              <a:spcAft>
                <a:spcPts val="0"/>
              </a:spcAft>
              <a:buClr>
                <a:srgbClr val="262626"/>
              </a:buClr>
              <a:buSzPts val="600"/>
              <a:buFont typeface="Calibri"/>
              <a:buNone/>
            </a:pPr>
            <a:r>
              <a:rPr b="1" i="0" lang="en-US" sz="2400" u="none" cap="none" strike="noStrike">
                <a:solidFill>
                  <a:srgbClr val="262626"/>
                </a:solidFill>
                <a:latin typeface="Calibri"/>
                <a:ea typeface="Calibri"/>
                <a:cs typeface="Calibri"/>
                <a:sym typeface="Calibri"/>
              </a:rPr>
              <a:t>Why </a:t>
            </a:r>
            <a:r>
              <a:rPr b="0" i="0" lang="en-US" sz="2400" u="none" cap="none" strike="noStrike">
                <a:solidFill>
                  <a:srgbClr val="262626"/>
                </a:solidFill>
                <a:latin typeface="Calibri"/>
                <a:ea typeface="Calibri"/>
                <a:cs typeface="Calibri"/>
                <a:sym typeface="Calibri"/>
              </a:rPr>
              <a:t>does it happen?</a:t>
            </a:r>
            <a:endParaRP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6"/>
          <p:cNvSpPr txBox="1"/>
          <p:nvPr>
            <p:ph idx="1" type="body"/>
          </p:nvPr>
        </p:nvSpPr>
        <p:spPr>
          <a:xfrm>
            <a:off x="402037" y="1060499"/>
            <a:ext cx="1819265" cy="307777"/>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000"/>
              <a:buFont typeface="Calibri"/>
              <a:buNone/>
            </a:pPr>
            <a:r>
              <a:t/>
            </a:r>
            <a:endParaRPr/>
          </a:p>
        </p:txBody>
      </p:sp>
      <p:sp>
        <p:nvSpPr>
          <p:cNvPr id="503" name="Google Shape;503;p16"/>
          <p:cNvSpPr txBox="1"/>
          <p:nvPr>
            <p:ph type="title"/>
          </p:nvPr>
        </p:nvSpPr>
        <p:spPr>
          <a:xfrm>
            <a:off x="73152" y="73152"/>
            <a:ext cx="8863030" cy="80021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Hyp0: Pretraining Code Provides a much better signal over NL at discriminating between concepts.</a:t>
            </a:r>
            <a:endParaRPr/>
          </a:p>
        </p:txBody>
      </p:sp>
      <p:pic>
        <p:nvPicPr>
          <p:cNvPr descr="A graph of different colored lines&#10;&#10;Description automatically generated" id="504" name="Google Shape;504;p16"/>
          <p:cNvPicPr preferRelativeResize="0"/>
          <p:nvPr/>
        </p:nvPicPr>
        <p:blipFill rotWithShape="1">
          <a:blip r:embed="rId3">
            <a:alphaModFix/>
          </a:blip>
          <a:srcRect b="0" l="0" r="0" t="0"/>
          <a:stretch/>
        </p:blipFill>
        <p:spPr>
          <a:xfrm>
            <a:off x="319178" y="982384"/>
            <a:ext cx="7772400" cy="3382107"/>
          </a:xfrm>
          <a:prstGeom prst="rect">
            <a:avLst/>
          </a:prstGeom>
          <a:noFill/>
          <a:ln>
            <a:noFill/>
          </a:ln>
        </p:spPr>
      </p:pic>
      <p:sp>
        <p:nvSpPr>
          <p:cNvPr id="505" name="Google Shape;505;p16"/>
          <p:cNvSpPr txBox="1"/>
          <p:nvPr/>
        </p:nvSpPr>
        <p:spPr>
          <a:xfrm>
            <a:off x="73152" y="4473505"/>
            <a:ext cx="87014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How Does Code Pretraining Affect Language Model Task Performance? TMLR 24’</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7"/>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Evaluation of Hyp0: 80% Success Rate, 3 Day Execution</a:t>
            </a:r>
            <a:endParaRPr/>
          </a:p>
        </p:txBody>
      </p:sp>
      <p:sp>
        <p:nvSpPr>
          <p:cNvPr id="512" name="Google Shape;512;p17"/>
          <p:cNvSpPr txBox="1"/>
          <p:nvPr/>
        </p:nvSpPr>
        <p:spPr>
          <a:xfrm>
            <a:off x="201335" y="784847"/>
            <a:ext cx="8734847"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Tasks</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Find open-source models (e.g. Marin-8B-Instruct) (30 min)</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Subsample their datasets, split into code v.s. general, i.e. DCLM Baseline </a:t>
            </a:r>
            <a:r>
              <a:rPr b="1" i="0" lang="en-US" sz="2000" u="sng" cap="none" strike="noStrike">
                <a:solidFill>
                  <a:srgbClr val="000000"/>
                </a:solidFill>
                <a:latin typeface="Calibri"/>
                <a:ea typeface="Calibri"/>
                <a:cs typeface="Calibri"/>
                <a:sym typeface="Calibri"/>
                <a:hlinkClick r:id="rId3">
                  <a:extLst>
                    <a:ext uri="{A12FA001-AC4F-418D-AE19-62706E023703}">
                      <ahyp:hlinkClr val="tx"/>
                    </a:ext>
                  </a:extLst>
                </a:hlinkClick>
              </a:rPr>
              <a:t>https://huggingface.co/datasets/mlfoundations/dclm-baseline-1.0</a:t>
            </a:r>
            <a:r>
              <a:rPr b="1" i="0" lang="en-US" sz="2000" u="none" cap="none" strike="noStrike">
                <a:solidFill>
                  <a:srgbClr val="000000"/>
                </a:solidFill>
                <a:latin typeface="Calibri"/>
                <a:ea typeface="Calibri"/>
                <a:cs typeface="Calibri"/>
                <a:sym typeface="Calibri"/>
              </a:rPr>
              <a:t>  v StarCoder </a:t>
            </a:r>
            <a:r>
              <a:rPr b="1" i="0" lang="en-US" sz="2000" u="sng" cap="none" strike="noStrike">
                <a:solidFill>
                  <a:srgbClr val="000000"/>
                </a:solidFill>
                <a:latin typeface="Calibri"/>
                <a:ea typeface="Calibri"/>
                <a:cs typeface="Calibri"/>
                <a:sym typeface="Calibri"/>
                <a:hlinkClick r:id="rId4">
                  <a:extLst>
                    <a:ext uri="{A12FA001-AC4F-418D-AE19-62706E023703}">
                      <ahyp:hlinkClr val="tx"/>
                    </a:ext>
                  </a:extLst>
                </a:hlinkClick>
              </a:rPr>
              <a:t>https://huggingface.co/datasets/bigcode/starcoderdata</a:t>
            </a:r>
            <a:r>
              <a:rPr b="1" i="0" lang="en-US" sz="2000" u="none" cap="none" strike="noStrike">
                <a:solidFill>
                  <a:srgbClr val="000000"/>
                </a:solidFill>
                <a:latin typeface="Calibri"/>
                <a:ea typeface="Calibri"/>
                <a:cs typeface="Calibri"/>
                <a:sym typeface="Calibri"/>
              </a:rPr>
              <a:t>  (6 hours) (Here rn). </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Embed using sentence-transformers mini-LM</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Do Retrieval Using queries of algorithms (6 hours) (weak supervision)</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Train Logistic Reg Model (2 hours)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8"/>
          <p:cNvSpPr txBox="1"/>
          <p:nvPr>
            <p:ph idx="1" type="body"/>
          </p:nvPr>
        </p:nvSpPr>
        <p:spPr>
          <a:xfrm>
            <a:off x="207655" y="670776"/>
            <a:ext cx="1819265" cy="615553"/>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000"/>
              <a:buFont typeface="Calibri"/>
              <a:buNone/>
            </a:pPr>
            <a:r>
              <a:t/>
            </a:r>
            <a:endParaRPr/>
          </a:p>
          <a:p>
            <a:pPr indent="0" lvl="0" marL="0" rtl="0" algn="l">
              <a:lnSpc>
                <a:spcPct val="100000"/>
              </a:lnSpc>
              <a:spcBef>
                <a:spcPts val="0"/>
              </a:spcBef>
              <a:spcAft>
                <a:spcPts val="0"/>
              </a:spcAft>
              <a:buClr>
                <a:srgbClr val="000000"/>
              </a:buClr>
              <a:buSzPts val="2000"/>
              <a:buFont typeface="Calibri"/>
              <a:buNone/>
            </a:pPr>
            <a:r>
              <a:t/>
            </a:r>
            <a:endParaRPr/>
          </a:p>
        </p:txBody>
      </p:sp>
      <p:sp>
        <p:nvSpPr>
          <p:cNvPr id="519" name="Google Shape;519;p18"/>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Story / Quick Abstract</a:t>
            </a:r>
            <a:endParaRPr/>
          </a:p>
        </p:txBody>
      </p:sp>
      <p:sp>
        <p:nvSpPr>
          <p:cNvPr id="520" name="Google Shape;520;p18"/>
          <p:cNvSpPr txBox="1"/>
          <p:nvPr/>
        </p:nvSpPr>
        <p:spPr>
          <a:xfrm>
            <a:off x="207654" y="670776"/>
            <a:ext cx="8863029" cy="47089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Why is the problem interesting?</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People instinctively call tools to solve algorithmic problems, but why is it better?  🡪 Data? Algorithm? Model? Task Distribution? </a:t>
            </a:r>
            <a:endParaRPr/>
          </a:p>
          <a:p>
            <a:pPr indent="-215900" lvl="0" marL="3429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What is the insight / challenge?</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How can we grapple with two drastically different settings with different i/o? 🡪 Mathematical Linguistics / Statistical Learning Theory won’t work too well. </a:t>
            </a:r>
            <a:endParaRPr b="1" i="0" sz="20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Sol: 3 arms, Lets try pairwise, rather than mutual, comparison for tractability</a:t>
            </a: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How?</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How is this useful? </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For practitioners, understanding for what types of (algorithmic) problems benefits more / less from tools informs the data / learning algorithm they choose.  </a:t>
            </a:r>
            <a:endParaRPr/>
          </a:p>
          <a:p>
            <a:pPr indent="-215900" lvl="1" marL="3429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9"/>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What we already have</a:t>
            </a:r>
            <a:endParaRPr/>
          </a:p>
        </p:txBody>
      </p:sp>
      <p:sp>
        <p:nvSpPr>
          <p:cNvPr id="526" name="Google Shape;526;p19"/>
          <p:cNvSpPr txBox="1"/>
          <p:nvPr/>
        </p:nvSpPr>
        <p:spPr>
          <a:xfrm>
            <a:off x="365760" y="837142"/>
            <a:ext cx="8570422" cy="532453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3 arms experiment + explanation</a:t>
            </a:r>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Showing 1</a:t>
            </a:r>
            <a:r>
              <a:rPr b="1" baseline="30000" i="0" lang="en-US" sz="2000" u="none" cap="none" strike="noStrike">
                <a:solidFill>
                  <a:srgbClr val="000000"/>
                </a:solidFill>
                <a:latin typeface="Calibri"/>
                <a:ea typeface="Calibri"/>
                <a:cs typeface="Calibri"/>
                <a:sym typeface="Calibri"/>
              </a:rPr>
              <a:t>st</a:t>
            </a:r>
            <a:r>
              <a:rPr b="1" i="0" lang="en-US" sz="2000" u="none" cap="none" strike="noStrike">
                <a:solidFill>
                  <a:srgbClr val="000000"/>
                </a:solidFill>
                <a:latin typeface="Calibri"/>
                <a:ea typeface="Calibri"/>
                <a:cs typeface="Calibri"/>
                <a:sym typeface="Calibri"/>
              </a:rPr>
              <a:t> arm &lt; 2</a:t>
            </a:r>
            <a:r>
              <a:rPr b="1" baseline="30000" i="0" lang="en-US" sz="2000" u="none" cap="none" strike="noStrike">
                <a:solidFill>
                  <a:srgbClr val="000000"/>
                </a:solidFill>
                <a:latin typeface="Calibri"/>
                <a:ea typeface="Calibri"/>
                <a:cs typeface="Calibri"/>
                <a:sym typeface="Calibri"/>
              </a:rPr>
              <a:t>nd</a:t>
            </a:r>
            <a:r>
              <a:rPr b="1" i="0" lang="en-US" sz="2000" u="none" cap="none" strike="noStrike">
                <a:solidFill>
                  <a:srgbClr val="000000"/>
                </a:solidFill>
                <a:latin typeface="Calibri"/>
                <a:ea typeface="Calibri"/>
                <a:cs typeface="Calibri"/>
                <a:sym typeface="Calibri"/>
              </a:rPr>
              <a:t> arm (3 arms)</a:t>
            </a:r>
            <a:endParaRPr/>
          </a:p>
          <a:p>
            <a:pPr indent="-342900" lvl="0" marL="342900" marR="0" rtl="0" algn="l">
              <a:lnSpc>
                <a:spcPct val="100000"/>
              </a:lnSpc>
              <a:spcBef>
                <a:spcPts val="0"/>
              </a:spcBef>
              <a:spcAft>
                <a:spcPts val="0"/>
              </a:spcAft>
              <a:buClr>
                <a:srgbClr val="00B050"/>
              </a:buClr>
              <a:buSzPts val="2000"/>
              <a:buFont typeface="Arial"/>
              <a:buChar char="•"/>
            </a:pPr>
            <a:r>
              <a:rPr b="1" i="0" lang="en-US" sz="2000" u="none" cap="none" strike="noStrike">
                <a:solidFill>
                  <a:srgbClr val="00B050"/>
                </a:solidFill>
                <a:latin typeface="Calibri"/>
                <a:ea typeface="Calibri"/>
                <a:cs typeface="Calibri"/>
                <a:sym typeface="Calibri"/>
              </a:rPr>
              <a:t>Showing 2</a:t>
            </a:r>
            <a:r>
              <a:rPr b="1" baseline="30000" i="0" lang="en-US" sz="2000" u="none" cap="none" strike="noStrike">
                <a:solidFill>
                  <a:srgbClr val="00B050"/>
                </a:solidFill>
                <a:latin typeface="Calibri"/>
                <a:ea typeface="Calibri"/>
                <a:cs typeface="Calibri"/>
                <a:sym typeface="Calibri"/>
              </a:rPr>
              <a:t>nd</a:t>
            </a:r>
            <a:r>
              <a:rPr b="1" i="0" lang="en-US" sz="2000" u="none" cap="none" strike="noStrike">
                <a:solidFill>
                  <a:srgbClr val="00B050"/>
                </a:solidFill>
                <a:latin typeface="Calibri"/>
                <a:ea typeface="Calibri"/>
                <a:cs typeface="Calibri"/>
                <a:sym typeface="Calibri"/>
              </a:rPr>
              <a:t> arm &lt; 3</a:t>
            </a:r>
            <a:r>
              <a:rPr b="1" baseline="30000" i="0" lang="en-US" sz="2000" u="none" cap="none" strike="noStrike">
                <a:solidFill>
                  <a:srgbClr val="00B050"/>
                </a:solidFill>
                <a:latin typeface="Calibri"/>
                <a:ea typeface="Calibri"/>
                <a:cs typeface="Calibri"/>
                <a:sym typeface="Calibri"/>
              </a:rPr>
              <a:t>rd</a:t>
            </a:r>
            <a:r>
              <a:rPr b="1" i="0" lang="en-US" sz="2000" u="none" cap="none" strike="noStrike">
                <a:solidFill>
                  <a:srgbClr val="00B050"/>
                </a:solidFill>
                <a:latin typeface="Calibri"/>
                <a:ea typeface="Calibri"/>
                <a:cs typeface="Calibri"/>
                <a:sym typeface="Calibri"/>
              </a:rPr>
              <a:t> arm (Statistical Analysis) 🡪 This week</a:t>
            </a:r>
            <a:endParaRPr b="1" i="0" sz="2000" u="none" cap="none" strike="noStrike">
              <a:solidFill>
                <a:srgbClr val="00B050"/>
              </a:solidFill>
              <a:latin typeface="Calibri"/>
              <a:ea typeface="Calibri"/>
              <a:cs typeface="Calibri"/>
              <a:sym typeface="Calibri"/>
            </a:endParaRPr>
          </a:p>
          <a:p>
            <a:pPr indent="-215900" lvl="0" marL="3429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Follow-up Questions we (pre-emptively) answered:</a:t>
            </a:r>
            <a:endParaRPr/>
          </a:p>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Why is 1</a:t>
            </a:r>
            <a:r>
              <a:rPr b="1" baseline="30000" i="0" lang="en-US" sz="2000" u="none" cap="none" strike="noStrike">
                <a:solidFill>
                  <a:srgbClr val="000000"/>
                </a:solidFill>
                <a:latin typeface="Calibri"/>
                <a:ea typeface="Calibri"/>
                <a:cs typeface="Calibri"/>
                <a:sym typeface="Calibri"/>
              </a:rPr>
              <a:t>st</a:t>
            </a:r>
            <a:r>
              <a:rPr b="1" i="0" lang="en-US" sz="2000" u="none" cap="none" strike="noStrike">
                <a:solidFill>
                  <a:srgbClr val="000000"/>
                </a:solidFill>
                <a:latin typeface="Calibri"/>
                <a:ea typeface="Calibri"/>
                <a:cs typeface="Calibri"/>
                <a:sym typeface="Calibri"/>
              </a:rPr>
              <a:t>  arm &lt; 2</a:t>
            </a:r>
            <a:r>
              <a:rPr b="1" baseline="30000" i="0" lang="en-US" sz="2000" u="none" cap="none" strike="noStrike">
                <a:solidFill>
                  <a:srgbClr val="000000"/>
                </a:solidFill>
                <a:latin typeface="Calibri"/>
                <a:ea typeface="Calibri"/>
                <a:cs typeface="Calibri"/>
                <a:sym typeface="Calibri"/>
              </a:rPr>
              <a:t>nd</a:t>
            </a:r>
            <a:r>
              <a:rPr b="1" i="0" lang="en-US" sz="2000" u="none" cap="none" strike="noStrike">
                <a:solidFill>
                  <a:srgbClr val="000000"/>
                </a:solidFill>
                <a:latin typeface="Calibri"/>
                <a:ea typeface="Calibri"/>
                <a:cs typeface="Calibri"/>
                <a:sym typeface="Calibri"/>
              </a:rPr>
              <a:t> arm? Mutual Info + Pretraining</a:t>
            </a:r>
            <a:endParaRPr/>
          </a:p>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Why is 2</a:t>
            </a:r>
            <a:r>
              <a:rPr b="1" baseline="30000" i="0" lang="en-US" sz="2000" u="none" cap="none" strike="noStrike">
                <a:solidFill>
                  <a:srgbClr val="000000"/>
                </a:solidFill>
                <a:latin typeface="Calibri"/>
                <a:ea typeface="Calibri"/>
                <a:cs typeface="Calibri"/>
                <a:sym typeface="Calibri"/>
              </a:rPr>
              <a:t>nd</a:t>
            </a:r>
            <a:r>
              <a:rPr b="1" i="0" lang="en-US" sz="2000" u="none" cap="none" strike="noStrike">
                <a:solidFill>
                  <a:srgbClr val="000000"/>
                </a:solidFill>
                <a:latin typeface="Calibri"/>
                <a:ea typeface="Calibri"/>
                <a:cs typeface="Calibri"/>
                <a:sym typeface="Calibri"/>
              </a:rPr>
              <a:t>  arm &lt; 3</a:t>
            </a:r>
            <a:r>
              <a:rPr b="1" baseline="30000" i="0" lang="en-US" sz="2000" u="none" cap="none" strike="noStrike">
                <a:solidFill>
                  <a:srgbClr val="000000"/>
                </a:solidFill>
                <a:latin typeface="Calibri"/>
                <a:ea typeface="Calibri"/>
                <a:cs typeface="Calibri"/>
                <a:sym typeface="Calibri"/>
              </a:rPr>
              <a:t>rd</a:t>
            </a:r>
            <a:r>
              <a:rPr b="1" i="0" lang="en-US" sz="2000" u="none" cap="none" strike="noStrike">
                <a:solidFill>
                  <a:srgbClr val="000000"/>
                </a:solidFill>
                <a:latin typeface="Calibri"/>
                <a:ea typeface="Calibri"/>
                <a:cs typeface="Calibri"/>
                <a:sym typeface="Calibri"/>
              </a:rPr>
              <a:t> arm? Solver is deterministic 🡪 1 Mutual Info</a:t>
            </a: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Challenges solved on the way? </a:t>
            </a:r>
            <a:endParaRPr/>
          </a:p>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How can we begin to reason about capturing NL vs Structured  Language and compare them? 🡪 Information </a:t>
            </a:r>
            <a:endParaRPr/>
          </a:p>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	</a:t>
            </a:r>
            <a:endParaRPr/>
          </a:p>
          <a:p>
            <a:pPr indent="-215900" lvl="1" marL="3429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a:p>
            <a:pPr indent="-215900" lvl="0" marL="3429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a:p>
            <a:pPr indent="-215900" lvl="0" marL="3429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b4e722189e_0_21"/>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Code &gt; NL holds when GSM8k excluded</a:t>
            </a:r>
            <a:endParaRPr/>
          </a:p>
        </p:txBody>
      </p:sp>
      <p:sp>
        <p:nvSpPr>
          <p:cNvPr id="71" name="Google Shape;71;g3b4e722189e_0_21"/>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72" name="Google Shape;72;g3b4e722189e_0_21" title="line.png"/>
          <p:cNvPicPr preferRelativeResize="0"/>
          <p:nvPr/>
        </p:nvPicPr>
        <p:blipFill>
          <a:blip r:embed="rId3">
            <a:alphaModFix/>
          </a:blip>
          <a:stretch>
            <a:fillRect/>
          </a:stretch>
        </p:blipFill>
        <p:spPr>
          <a:xfrm>
            <a:off x="4518935" y="640477"/>
            <a:ext cx="4417111" cy="4365348"/>
          </a:xfrm>
          <a:prstGeom prst="rect">
            <a:avLst/>
          </a:prstGeom>
          <a:noFill/>
          <a:ln>
            <a:noFill/>
          </a:ln>
        </p:spPr>
      </p:pic>
      <p:sp>
        <p:nvSpPr>
          <p:cNvPr id="73" name="Google Shape;73;g3b4e722189e_0_21"/>
          <p:cNvSpPr txBox="1"/>
          <p:nvPr/>
        </p:nvSpPr>
        <p:spPr>
          <a:xfrm rot="-5400000">
            <a:off x="1991800" y="1251650"/>
            <a:ext cx="50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Accuracy (Higher is better)</a:t>
            </a:r>
            <a:endParaRPr/>
          </a:p>
        </p:txBody>
      </p:sp>
      <p:cxnSp>
        <p:nvCxnSpPr>
          <p:cNvPr id="74" name="Google Shape;74;g3b4e722189e_0_21"/>
          <p:cNvCxnSpPr/>
          <p:nvPr/>
        </p:nvCxnSpPr>
        <p:spPr>
          <a:xfrm flipH="1" rot="10800000">
            <a:off x="3802350" y="3964550"/>
            <a:ext cx="3596100" cy="147300"/>
          </a:xfrm>
          <a:prstGeom prst="straightConnector1">
            <a:avLst/>
          </a:prstGeom>
          <a:noFill/>
          <a:ln cap="flat" cmpd="sng" w="9525">
            <a:solidFill>
              <a:schemeClr val="dk2"/>
            </a:solidFill>
            <a:prstDash val="solid"/>
            <a:round/>
            <a:headEnd len="med" w="med" type="none"/>
            <a:tailEnd len="med" w="med" type="none"/>
          </a:ln>
        </p:spPr>
      </p:cxnSp>
      <p:sp>
        <p:nvSpPr>
          <p:cNvPr id="75" name="Google Shape;75;g3b4e722189e_0_21"/>
          <p:cNvSpPr txBox="1"/>
          <p:nvPr/>
        </p:nvSpPr>
        <p:spPr>
          <a:xfrm>
            <a:off x="2338250" y="3831825"/>
            <a:ext cx="150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Without prompt shortcut it does much worse</a:t>
            </a:r>
            <a:endParaRPr/>
          </a:p>
        </p:txBody>
      </p:sp>
      <p:sp>
        <p:nvSpPr>
          <p:cNvPr id="76" name="Google Shape;76;g3b4e722189e_0_21"/>
          <p:cNvSpPr txBox="1"/>
          <p:nvPr/>
        </p:nvSpPr>
        <p:spPr>
          <a:xfrm>
            <a:off x="0" y="840075"/>
            <a:ext cx="8489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Sampling (over 3 seeds, </a:t>
            </a:r>
            <a:r>
              <a:rPr lang="en-US">
                <a:solidFill>
                  <a:schemeClr val="dk1"/>
                </a:solidFill>
              </a:rPr>
              <a:t>digits 2,4,6,...,20</a:t>
            </a:r>
            <a:r>
              <a:rPr b="1" lang="en-US"/>
              <a:t>)</a:t>
            </a:r>
            <a:r>
              <a:rPr lang="en-US"/>
              <a:t>:</a:t>
            </a:r>
            <a:endParaRPr/>
          </a:p>
          <a:p>
            <a:pPr indent="-317500" lvl="0" marL="457200" rtl="0" algn="l">
              <a:spcBef>
                <a:spcPts val="0"/>
              </a:spcBef>
              <a:spcAft>
                <a:spcPts val="0"/>
              </a:spcAft>
              <a:buSzPts val="1400"/>
              <a:buChar char="●"/>
            </a:pPr>
            <a:r>
              <a:rPr lang="en-US"/>
              <a:t>500/run GSM (1500 total)</a:t>
            </a:r>
            <a:endParaRPr/>
          </a:p>
          <a:p>
            <a:pPr indent="-317500" lvl="0" marL="457200" rtl="0" algn="l">
              <a:spcBef>
                <a:spcPts val="0"/>
              </a:spcBef>
              <a:spcAft>
                <a:spcPts val="0"/>
              </a:spcAft>
              <a:buSzPts val="1400"/>
              <a:buChar char="●"/>
            </a:pPr>
            <a:r>
              <a:rPr lang="en-US"/>
              <a:t>500/run CLRS 30 (1500 total)</a:t>
            </a:r>
            <a:endParaRPr/>
          </a:p>
          <a:p>
            <a:pPr indent="-317500" lvl="0" marL="457200" rtl="0" algn="l">
              <a:spcBef>
                <a:spcPts val="0"/>
              </a:spcBef>
              <a:spcAft>
                <a:spcPts val="0"/>
              </a:spcAft>
              <a:buClr>
                <a:schemeClr val="dk1"/>
              </a:buClr>
              <a:buSzPts val="1400"/>
              <a:buChar char="●"/>
            </a:pPr>
            <a:r>
              <a:rPr lang="en-US">
                <a:solidFill>
                  <a:schemeClr val="dk1"/>
                </a:solidFill>
              </a:rPr>
              <a:t>270 for NPHardEval (810 total)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270 for Our custom suite (810 total over 3 seeds)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Model Selection (over 10 models):</a:t>
            </a:r>
            <a:endParaRPr b="1">
              <a:solidFill>
                <a:schemeClr val="dk1"/>
              </a:solidFill>
            </a:endParaRPr>
          </a:p>
          <a:p>
            <a:pPr indent="-317500" lvl="0" marL="457200" rtl="0" algn="l">
              <a:spcBef>
                <a:spcPts val="0"/>
              </a:spcBef>
              <a:spcAft>
                <a:spcPts val="0"/>
              </a:spcAft>
              <a:buClr>
                <a:schemeClr val="dk1"/>
              </a:buClr>
              <a:buSzPts val="1400"/>
              <a:buChar cha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0"/>
          <p:cNvSpPr txBox="1"/>
          <p:nvPr>
            <p:ph idx="1" type="body"/>
          </p:nvPr>
        </p:nvSpPr>
        <p:spPr>
          <a:xfrm>
            <a:off x="456575" y="772376"/>
            <a:ext cx="7691745" cy="184665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000"/>
              <a:buFont typeface="Calibri"/>
              <a:buNone/>
            </a:pPr>
            <a:r>
              <a:rPr b="1" lang="en-US" sz="2000">
                <a:latin typeface="Calibri"/>
                <a:ea typeface="Calibri"/>
                <a:cs typeface="Calibri"/>
                <a:sym typeface="Calibri"/>
              </a:rPr>
              <a:t>When are tools good / bad for algorithms?</a:t>
            </a:r>
            <a:endParaRPr/>
          </a:p>
          <a:p>
            <a:pPr indent="0" lvl="0" marL="0" rtl="0" algn="l">
              <a:lnSpc>
                <a:spcPct val="100000"/>
              </a:lnSpc>
              <a:spcBef>
                <a:spcPts val="0"/>
              </a:spcBef>
              <a:spcAft>
                <a:spcPts val="0"/>
              </a:spcAft>
              <a:buClr>
                <a:srgbClr val="000000"/>
              </a:buClr>
              <a:buSzPts val="2000"/>
              <a:buFont typeface="Calibri"/>
              <a:buNone/>
            </a:pPr>
            <a:r>
              <a:t/>
            </a:r>
            <a:endParaRPr/>
          </a:p>
          <a:p>
            <a:pPr indent="0" lvl="0" marL="0" rtl="0" algn="l">
              <a:lnSpc>
                <a:spcPct val="100000"/>
              </a:lnSpc>
              <a:spcBef>
                <a:spcPts val="0"/>
              </a:spcBef>
              <a:spcAft>
                <a:spcPts val="0"/>
              </a:spcAft>
              <a:buClr>
                <a:srgbClr val="000000"/>
              </a:buClr>
              <a:buSzPts val="2000"/>
              <a:buFont typeface="Calibri"/>
              <a:buNone/>
            </a:pPr>
            <a:r>
              <a:rPr b="1" lang="en-US" sz="2000">
                <a:latin typeface="Calibri"/>
                <a:ea typeface="Calibri"/>
                <a:cs typeface="Calibri"/>
                <a:sym typeface="Calibri"/>
              </a:rPr>
              <a:t>Now that we know MI is higher, does this arise from pretraining? </a:t>
            </a:r>
            <a:endParaRPr/>
          </a:p>
          <a:p>
            <a:pPr indent="0" lvl="0" marL="0" rtl="0" algn="l">
              <a:lnSpc>
                <a:spcPct val="100000"/>
              </a:lnSpc>
              <a:spcBef>
                <a:spcPts val="0"/>
              </a:spcBef>
              <a:spcAft>
                <a:spcPts val="0"/>
              </a:spcAft>
              <a:buClr>
                <a:srgbClr val="000000"/>
              </a:buClr>
              <a:buSzPts val="2000"/>
              <a:buFont typeface="Calibri"/>
              <a:buNone/>
            </a:pPr>
            <a:r>
              <a:t/>
            </a:r>
            <a:endParaRPr/>
          </a:p>
          <a:p>
            <a:pPr indent="0" lvl="0" marL="0" rtl="0" algn="l">
              <a:lnSpc>
                <a:spcPct val="100000"/>
              </a:lnSpc>
              <a:spcBef>
                <a:spcPts val="0"/>
              </a:spcBef>
              <a:spcAft>
                <a:spcPts val="0"/>
              </a:spcAft>
              <a:buClr>
                <a:srgbClr val="000000"/>
              </a:buClr>
              <a:buSzPts val="2000"/>
              <a:buFont typeface="Calibri"/>
              <a:buNone/>
            </a:pPr>
            <a:r>
              <a:rPr b="1" lang="en-US" sz="2000">
                <a:latin typeface="Calibri"/>
                <a:ea typeface="Calibri"/>
                <a:cs typeface="Calibri"/>
                <a:sym typeface="Calibri"/>
              </a:rPr>
              <a:t>Scale up experiments to bigger / more diverse models?</a:t>
            </a:r>
            <a:endParaRPr/>
          </a:p>
          <a:p>
            <a:pPr indent="0" lvl="0" marL="0" rtl="0" algn="l">
              <a:lnSpc>
                <a:spcPct val="100000"/>
              </a:lnSpc>
              <a:spcBef>
                <a:spcPts val="0"/>
              </a:spcBef>
              <a:spcAft>
                <a:spcPts val="0"/>
              </a:spcAft>
              <a:buClr>
                <a:srgbClr val="000000"/>
              </a:buClr>
              <a:buSzPts val="2000"/>
              <a:buFont typeface="Calibri"/>
              <a:buNone/>
            </a:pPr>
            <a:r>
              <a:t/>
            </a:r>
            <a:endParaRPr/>
          </a:p>
        </p:txBody>
      </p:sp>
      <p:sp>
        <p:nvSpPr>
          <p:cNvPr id="533" name="Google Shape;533;p20"/>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What we need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1"/>
          <p:cNvSpPr txBox="1"/>
          <p:nvPr>
            <p:ph idx="1" type="body"/>
          </p:nvPr>
        </p:nvSpPr>
        <p:spPr>
          <a:xfrm>
            <a:off x="370215" y="731736"/>
            <a:ext cx="2322185" cy="1538883"/>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000"/>
              <a:buFont typeface="Calibri"/>
              <a:buNone/>
            </a:pPr>
            <a:r>
              <a:rPr lang="en-US"/>
              <a:t>LoR’s email received</a:t>
            </a:r>
            <a:endParaRPr/>
          </a:p>
          <a:p>
            <a:pPr indent="0" lvl="0" marL="0" rtl="0" algn="l">
              <a:lnSpc>
                <a:spcPct val="100000"/>
              </a:lnSpc>
              <a:spcBef>
                <a:spcPts val="0"/>
              </a:spcBef>
              <a:spcAft>
                <a:spcPts val="0"/>
              </a:spcAft>
              <a:buClr>
                <a:srgbClr val="000000"/>
              </a:buClr>
              <a:buSzPts val="2000"/>
              <a:buFont typeface="Calibri"/>
              <a:buNone/>
            </a:pPr>
            <a:r>
              <a:t/>
            </a:r>
            <a:endParaRPr/>
          </a:p>
          <a:p>
            <a:pPr indent="0" lvl="0" marL="0" rtl="0" algn="l">
              <a:lnSpc>
                <a:spcPct val="100000"/>
              </a:lnSpc>
              <a:spcBef>
                <a:spcPts val="0"/>
              </a:spcBef>
              <a:spcAft>
                <a:spcPts val="0"/>
              </a:spcAft>
              <a:buClr>
                <a:srgbClr val="000000"/>
              </a:buClr>
              <a:buSzPts val="2000"/>
              <a:buFont typeface="Calibri"/>
              <a:buNone/>
            </a:pPr>
            <a:r>
              <a:rPr lang="en-US"/>
              <a:t>Oumi</a:t>
            </a:r>
            <a:endParaRPr/>
          </a:p>
          <a:p>
            <a:pPr indent="0" lvl="0" marL="0" rtl="0" algn="l">
              <a:lnSpc>
                <a:spcPct val="100000"/>
              </a:lnSpc>
              <a:spcBef>
                <a:spcPts val="0"/>
              </a:spcBef>
              <a:spcAft>
                <a:spcPts val="0"/>
              </a:spcAft>
              <a:buClr>
                <a:srgbClr val="000000"/>
              </a:buClr>
              <a:buSzPts val="2000"/>
              <a:buFont typeface="Calibri"/>
              <a:buNone/>
            </a:pPr>
            <a:r>
              <a:t/>
            </a:r>
            <a:endParaRPr/>
          </a:p>
          <a:p>
            <a:pPr indent="0" lvl="0" marL="0" rtl="0" algn="l">
              <a:lnSpc>
                <a:spcPct val="100000"/>
              </a:lnSpc>
              <a:spcBef>
                <a:spcPts val="0"/>
              </a:spcBef>
              <a:spcAft>
                <a:spcPts val="0"/>
              </a:spcAft>
              <a:buClr>
                <a:srgbClr val="000000"/>
              </a:buClr>
              <a:buSzPts val="2000"/>
              <a:buFont typeface="Calibri"/>
              <a:buNone/>
            </a:pPr>
            <a:r>
              <a:rPr lang="en-US"/>
              <a:t>Next ideas</a:t>
            </a:r>
            <a:endParaRPr/>
          </a:p>
        </p:txBody>
      </p:sp>
      <p:sp>
        <p:nvSpPr>
          <p:cNvPr id="539" name="Google Shape;539;p21"/>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Further Notes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2"/>
          <p:cNvSpPr txBox="1"/>
          <p:nvPr>
            <p:ph type="title"/>
          </p:nvPr>
        </p:nvSpPr>
        <p:spPr>
          <a:xfrm>
            <a:off x="280970" y="231311"/>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LLM Brain on ChatGPT</a:t>
            </a:r>
            <a:endParaRPr/>
          </a:p>
        </p:txBody>
      </p:sp>
      <p:sp>
        <p:nvSpPr>
          <p:cNvPr id="545" name="Google Shape;545;p22"/>
          <p:cNvSpPr txBox="1"/>
          <p:nvPr>
            <p:ph idx="1" type="body"/>
          </p:nvPr>
        </p:nvSpPr>
        <p:spPr>
          <a:xfrm>
            <a:off x="294218" y="2039797"/>
            <a:ext cx="4031673" cy="307777"/>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000"/>
              <a:buFont typeface="Calibri"/>
              <a:buNone/>
            </a:pPr>
            <a:r>
              <a:rPr lang="en-US"/>
              <a:t>Agents continually learn w/ Tools</a:t>
            </a:r>
            <a:endParaRPr/>
          </a:p>
        </p:txBody>
      </p:sp>
      <p:pic>
        <p:nvPicPr>
          <p:cNvPr descr="A poster of a brain&#10;&#10;Description automatically generated with medium confidence" id="546" name="Google Shape;546;p22"/>
          <p:cNvPicPr preferRelativeResize="0"/>
          <p:nvPr/>
        </p:nvPicPr>
        <p:blipFill rotWithShape="1">
          <a:blip r:embed="rId3">
            <a:alphaModFix/>
          </a:blip>
          <a:srcRect b="0" l="0" r="0" t="0"/>
          <a:stretch/>
        </p:blipFill>
        <p:spPr>
          <a:xfrm>
            <a:off x="4720590" y="542981"/>
            <a:ext cx="3933670" cy="3952009"/>
          </a:xfrm>
          <a:prstGeom prst="rect">
            <a:avLst/>
          </a:prstGeom>
          <a:noFill/>
          <a:ln>
            <a:noFill/>
          </a:ln>
        </p:spPr>
      </p:pic>
      <p:sp>
        <p:nvSpPr>
          <p:cNvPr id="547" name="Google Shape;547;p22"/>
          <p:cNvSpPr/>
          <p:nvPr/>
        </p:nvSpPr>
        <p:spPr>
          <a:xfrm rot="5400000">
            <a:off x="1828800" y="2486346"/>
            <a:ext cx="215757" cy="281038"/>
          </a:xfrm>
          <a:prstGeom prst="rightArrow">
            <a:avLst>
              <a:gd fmla="val 50000" name="adj1"/>
              <a:gd fmla="val 50000" name="adj2"/>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8" name="Google Shape;548;p22"/>
          <p:cNvSpPr txBox="1"/>
          <p:nvPr/>
        </p:nvSpPr>
        <p:spPr>
          <a:xfrm>
            <a:off x="294219" y="2898973"/>
            <a:ext cx="4031673"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Individual performance Degradation?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3"/>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Hyp1: LM’s rarely (&lt;0.05) overcome failed CoT</a:t>
            </a:r>
            <a:endParaRPr/>
          </a:p>
        </p:txBody>
      </p:sp>
      <p:pic>
        <p:nvPicPr>
          <p:cNvPr id="555" name="Google Shape;555;p23"/>
          <p:cNvPicPr preferRelativeResize="0"/>
          <p:nvPr/>
        </p:nvPicPr>
        <p:blipFill rotWithShape="1">
          <a:blip r:embed="rId3">
            <a:alphaModFix/>
          </a:blip>
          <a:srcRect b="0" l="0" r="0" t="0"/>
          <a:stretch/>
        </p:blipFill>
        <p:spPr>
          <a:xfrm>
            <a:off x="73152" y="484692"/>
            <a:ext cx="7772400" cy="4361854"/>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24"/>
          <p:cNvSpPr txBox="1"/>
          <p:nvPr>
            <p:ph idx="1" type="body"/>
          </p:nvPr>
        </p:nvSpPr>
        <p:spPr>
          <a:xfrm>
            <a:off x="598797" y="873371"/>
            <a:ext cx="7159135" cy="446276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3000"/>
              <a:buFont typeface="Calibri"/>
              <a:buNone/>
            </a:pPr>
            <a:r>
              <a:rPr lang="en-US" sz="3000"/>
              <a:t>Tasks:</a:t>
            </a:r>
            <a:endParaRPr/>
          </a:p>
          <a:p>
            <a:pPr indent="-342900" lvl="0" marL="342900" rtl="0" algn="l">
              <a:lnSpc>
                <a:spcPct val="100000"/>
              </a:lnSpc>
              <a:spcBef>
                <a:spcPts val="0"/>
              </a:spcBef>
              <a:spcAft>
                <a:spcPts val="0"/>
              </a:spcAft>
              <a:buClr>
                <a:srgbClr val="000000"/>
              </a:buClr>
              <a:buSzPts val="2000"/>
              <a:buFont typeface="Arial"/>
              <a:buChar char="•"/>
            </a:pPr>
            <a:r>
              <a:rPr lang="en-US"/>
              <a:t>Let X = initial code generation </a:t>
            </a:r>
            <a:endParaRPr/>
          </a:p>
          <a:p>
            <a:pPr indent="-342900" lvl="0" marL="342900" rtl="0" algn="l">
              <a:lnSpc>
                <a:spcPct val="100000"/>
              </a:lnSpc>
              <a:spcBef>
                <a:spcPts val="0"/>
              </a:spcBef>
              <a:spcAft>
                <a:spcPts val="0"/>
              </a:spcAft>
              <a:buClr>
                <a:srgbClr val="000000"/>
              </a:buClr>
              <a:buSzPts val="2000"/>
              <a:buFont typeface="Arial"/>
              <a:buChar char="•"/>
            </a:pPr>
            <a:r>
              <a:rPr lang="en-US"/>
              <a:t>Compute P(X = fail), and thus P(X = succeed) = 1- P(X=fail)</a:t>
            </a:r>
            <a:endParaRPr/>
          </a:p>
          <a:p>
            <a:pPr indent="0" lvl="0" marL="0" rtl="0" algn="l">
              <a:lnSpc>
                <a:spcPct val="100000"/>
              </a:lnSpc>
              <a:spcBef>
                <a:spcPts val="0"/>
              </a:spcBef>
              <a:spcAft>
                <a:spcPts val="0"/>
              </a:spcAft>
              <a:buClr>
                <a:srgbClr val="000000"/>
              </a:buClr>
              <a:buSzPts val="3000"/>
              <a:buFont typeface="Calibri"/>
              <a:buNone/>
            </a:pPr>
            <a:r>
              <a:rPr lang="en-US" sz="3000"/>
              <a:t>LM Quantities:</a:t>
            </a:r>
            <a:endParaRPr/>
          </a:p>
          <a:p>
            <a:pPr indent="-342900" lvl="0" marL="342900" rtl="0" algn="l">
              <a:lnSpc>
                <a:spcPct val="100000"/>
              </a:lnSpc>
              <a:spcBef>
                <a:spcPts val="0"/>
              </a:spcBef>
              <a:spcAft>
                <a:spcPts val="0"/>
              </a:spcAft>
              <a:buClr>
                <a:srgbClr val="000000"/>
              </a:buClr>
              <a:buSzPts val="2000"/>
              <a:buFont typeface="Arial"/>
              <a:buChar char="•"/>
            </a:pPr>
            <a:r>
              <a:rPr lang="en-US"/>
              <a:t>Compute P(LM Succeeds | X = Fail), P(LM Succeeds | X = succeed). </a:t>
            </a:r>
            <a:endParaRPr/>
          </a:p>
          <a:p>
            <a:pPr indent="-342900" lvl="0" marL="342900" rtl="0" algn="l">
              <a:lnSpc>
                <a:spcPct val="100000"/>
              </a:lnSpc>
              <a:spcBef>
                <a:spcPts val="0"/>
              </a:spcBef>
              <a:spcAft>
                <a:spcPts val="0"/>
              </a:spcAft>
              <a:buClr>
                <a:srgbClr val="000000"/>
              </a:buClr>
              <a:buSzPts val="2000"/>
              <a:buFont typeface="Arial"/>
              <a:buChar char="•"/>
            </a:pPr>
            <a:r>
              <a:rPr lang="en-US"/>
              <a:t>Compute P(LM Fail | X = Fail), P(LM Fail | X = succeed).</a:t>
            </a:r>
            <a:endParaRPr/>
          </a:p>
          <a:p>
            <a:pPr indent="0" lvl="0" marL="0" rtl="0" algn="l">
              <a:lnSpc>
                <a:spcPct val="100000"/>
              </a:lnSpc>
              <a:spcBef>
                <a:spcPts val="0"/>
              </a:spcBef>
              <a:spcAft>
                <a:spcPts val="0"/>
              </a:spcAft>
              <a:buClr>
                <a:srgbClr val="000000"/>
              </a:buClr>
              <a:buSzPts val="3000"/>
              <a:buFont typeface="Calibri"/>
              <a:buNone/>
            </a:pPr>
            <a:r>
              <a:rPr lang="en-US" sz="3000"/>
              <a:t>Solver Quantities</a:t>
            </a:r>
            <a:endParaRPr/>
          </a:p>
          <a:p>
            <a:pPr indent="-342900" lvl="0" marL="342900" rtl="0" algn="l">
              <a:lnSpc>
                <a:spcPct val="100000"/>
              </a:lnSpc>
              <a:spcBef>
                <a:spcPts val="0"/>
              </a:spcBef>
              <a:spcAft>
                <a:spcPts val="0"/>
              </a:spcAft>
              <a:buClr>
                <a:srgbClr val="000000"/>
              </a:buClr>
              <a:buSzPts val="2000"/>
              <a:buFont typeface="Arial"/>
              <a:buChar char="•"/>
            </a:pPr>
            <a:r>
              <a:rPr lang="en-US"/>
              <a:t>Compute P(Solver succeeds | X = Fail), P(Solver succeeds | X = succeed)</a:t>
            </a:r>
            <a:endParaRPr/>
          </a:p>
          <a:p>
            <a:pPr indent="-342900" lvl="0" marL="342900" rtl="0" algn="l">
              <a:lnSpc>
                <a:spcPct val="100000"/>
              </a:lnSpc>
              <a:spcBef>
                <a:spcPts val="0"/>
              </a:spcBef>
              <a:spcAft>
                <a:spcPts val="0"/>
              </a:spcAft>
              <a:buClr>
                <a:srgbClr val="000000"/>
              </a:buClr>
              <a:buSzPts val="2000"/>
              <a:buFont typeface="Arial"/>
              <a:buChar char="•"/>
            </a:pPr>
            <a:r>
              <a:rPr lang="en-US"/>
              <a:t>Compute P(Solver succeeds | X = Fail), P(Solver succeeds | X = succeed)</a:t>
            </a:r>
            <a:endParaRPr/>
          </a:p>
          <a:p>
            <a:pPr indent="0" lvl="0" marL="0" rtl="0" algn="l">
              <a:lnSpc>
                <a:spcPct val="100000"/>
              </a:lnSpc>
              <a:spcBef>
                <a:spcPts val="0"/>
              </a:spcBef>
              <a:spcAft>
                <a:spcPts val="0"/>
              </a:spcAft>
              <a:buClr>
                <a:srgbClr val="000000"/>
              </a:buClr>
              <a:buSzPts val="2000"/>
              <a:buFont typeface="Calibri"/>
              <a:buNone/>
            </a:pPr>
            <a:r>
              <a:t/>
            </a:r>
            <a:endParaRPr/>
          </a:p>
        </p:txBody>
      </p:sp>
      <p:sp>
        <p:nvSpPr>
          <p:cNvPr id="561" name="Google Shape;561;p24"/>
          <p:cNvSpPr txBox="1"/>
          <p:nvPr>
            <p:ph type="title"/>
          </p:nvPr>
        </p:nvSpPr>
        <p:spPr>
          <a:xfrm>
            <a:off x="73152" y="73152"/>
            <a:ext cx="8863030" cy="80021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Prior experiment has 90% Success Rate and will take 2 days to execute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5"/>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Overall Means Meet our Expectation</a:t>
            </a:r>
            <a:endParaRPr/>
          </a:p>
        </p:txBody>
      </p:sp>
      <p:sp>
        <p:nvSpPr>
          <p:cNvPr id="568" name="Google Shape;568;p25"/>
          <p:cNvSpPr txBox="1"/>
          <p:nvPr/>
        </p:nvSpPr>
        <p:spPr>
          <a:xfrm>
            <a:off x="0" y="555814"/>
            <a:ext cx="3430336"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OLMO</a:t>
            </a: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Code Exec Correct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0.103300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0.304366</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correct_code_exec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Code Sim: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0.028600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0.166688</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correct_code_sim,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Exeuctable Code: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0.309600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0.462352</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executable_code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NL: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0.03030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0.17142</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correct_nl</a:t>
            </a:r>
            <a:endParaRPr b="0" i="0" sz="1400" u="none" cap="none" strike="noStrike">
              <a:solidFill>
                <a:srgbClr val="000000"/>
              </a:solidFill>
              <a:latin typeface="Arial"/>
              <a:ea typeface="Arial"/>
              <a:cs typeface="Arial"/>
              <a:sym typeface="Arial"/>
            </a:endParaRPr>
          </a:p>
        </p:txBody>
      </p:sp>
      <p:sp>
        <p:nvSpPr>
          <p:cNvPr id="569" name="Google Shape;569;p25"/>
          <p:cNvSpPr txBox="1"/>
          <p:nvPr/>
        </p:nvSpPr>
        <p:spPr>
          <a:xfrm>
            <a:off x="2567307" y="555813"/>
            <a:ext cx="3503487"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GEMMA</a:t>
            </a: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Code Exec Correct mean: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0.72950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0.44424</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correct_code_exec,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Code Sim: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0.283300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0.450623</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correct_code_sim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Exeuctable Code: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0.798700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0.400992</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executable_code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NL: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0.247900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0.431815</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correct_nl</a:t>
            </a:r>
            <a:endParaRPr b="0" i="0" sz="1400" u="none" cap="none" strike="noStrike">
              <a:solidFill>
                <a:srgbClr val="000000"/>
              </a:solidFill>
              <a:latin typeface="Arial"/>
              <a:ea typeface="Arial"/>
              <a:cs typeface="Arial"/>
              <a:sym typeface="Arial"/>
            </a:endParaRPr>
          </a:p>
        </p:txBody>
      </p:sp>
      <p:sp>
        <p:nvSpPr>
          <p:cNvPr id="570" name="Google Shape;570;p25"/>
          <p:cNvSpPr txBox="1"/>
          <p:nvPr/>
        </p:nvSpPr>
        <p:spPr>
          <a:xfrm>
            <a:off x="5713664" y="555812"/>
            <a:ext cx="3430336"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DEEPSEEK</a:t>
            </a: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Code Exec Correct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0.804600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0.396528</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correct_code_exec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Code Sim: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0.293800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0.455524</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correct_code_sim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Exeuctable Code: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0.851600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0.355514</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executable_code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Overall NL: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0.213000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std     0.409448</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Name: correct_nl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26"/>
          <p:cNvSpPr txBox="1"/>
          <p:nvPr>
            <p:ph type="title"/>
          </p:nvPr>
        </p:nvSpPr>
        <p:spPr>
          <a:xfrm>
            <a:off x="73152" y="73152"/>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Fine grained Accuracy Results</a:t>
            </a:r>
            <a:endParaRPr/>
          </a:p>
        </p:txBody>
      </p:sp>
      <p:pic>
        <p:nvPicPr>
          <p:cNvPr descr="A table of numbers with text&#10;&#10;Description automatically generated" id="576" name="Google Shape;576;p26"/>
          <p:cNvPicPr preferRelativeResize="0"/>
          <p:nvPr/>
        </p:nvPicPr>
        <p:blipFill rotWithShape="1">
          <a:blip r:embed="rId3">
            <a:alphaModFix/>
          </a:blip>
          <a:srcRect b="0" l="0" r="0" t="0"/>
          <a:stretch/>
        </p:blipFill>
        <p:spPr>
          <a:xfrm>
            <a:off x="73152" y="849235"/>
            <a:ext cx="3403826" cy="2238332"/>
          </a:xfrm>
          <a:prstGeom prst="rect">
            <a:avLst/>
          </a:prstGeom>
          <a:noFill/>
          <a:ln>
            <a:noFill/>
          </a:ln>
        </p:spPr>
      </p:pic>
      <p:pic>
        <p:nvPicPr>
          <p:cNvPr descr="A table of numbers with black text&#10;&#10;Description automatically generated" id="577" name="Google Shape;577;p26"/>
          <p:cNvPicPr preferRelativeResize="0"/>
          <p:nvPr/>
        </p:nvPicPr>
        <p:blipFill rotWithShape="1">
          <a:blip r:embed="rId4">
            <a:alphaModFix/>
          </a:blip>
          <a:srcRect b="0" l="0" r="0" t="0"/>
          <a:stretch/>
        </p:blipFill>
        <p:spPr>
          <a:xfrm>
            <a:off x="5239187" y="849235"/>
            <a:ext cx="3508031" cy="2238333"/>
          </a:xfrm>
          <a:prstGeom prst="rect">
            <a:avLst/>
          </a:prstGeom>
          <a:noFill/>
          <a:ln>
            <a:noFill/>
          </a:ln>
        </p:spPr>
      </p:pic>
      <p:pic>
        <p:nvPicPr>
          <p:cNvPr descr="A table of numbers with text&#10;&#10;Description automatically generated" id="578" name="Google Shape;578;p26"/>
          <p:cNvPicPr preferRelativeResize="0"/>
          <p:nvPr/>
        </p:nvPicPr>
        <p:blipFill rotWithShape="1">
          <a:blip r:embed="rId5">
            <a:alphaModFix/>
          </a:blip>
          <a:srcRect b="0" l="0" r="0" t="0"/>
          <a:stretch/>
        </p:blipFill>
        <p:spPr>
          <a:xfrm>
            <a:off x="2737474" y="3024810"/>
            <a:ext cx="3141572" cy="2045538"/>
          </a:xfrm>
          <a:prstGeom prst="rect">
            <a:avLst/>
          </a:prstGeom>
          <a:noFill/>
          <a:ln>
            <a:noFill/>
          </a:ln>
        </p:spPr>
      </p:pic>
      <p:sp>
        <p:nvSpPr>
          <p:cNvPr id="579" name="Google Shape;579;p26"/>
          <p:cNvSpPr txBox="1"/>
          <p:nvPr/>
        </p:nvSpPr>
        <p:spPr>
          <a:xfrm>
            <a:off x="191911" y="545012"/>
            <a:ext cx="86433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OLMO</a:t>
            </a:r>
            <a:endParaRPr/>
          </a:p>
        </p:txBody>
      </p:sp>
      <p:sp>
        <p:nvSpPr>
          <p:cNvPr id="580" name="Google Shape;580;p26"/>
          <p:cNvSpPr txBox="1"/>
          <p:nvPr/>
        </p:nvSpPr>
        <p:spPr>
          <a:xfrm>
            <a:off x="5239187" y="545012"/>
            <a:ext cx="107753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GEMMA</a:t>
            </a:r>
            <a:endParaRPr/>
          </a:p>
        </p:txBody>
      </p:sp>
      <p:sp>
        <p:nvSpPr>
          <p:cNvPr id="581" name="Google Shape;581;p26"/>
          <p:cNvSpPr txBox="1"/>
          <p:nvPr/>
        </p:nvSpPr>
        <p:spPr>
          <a:xfrm>
            <a:off x="3637307" y="2687457"/>
            <a:ext cx="124585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DEEPSEEK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7"/>
          <p:cNvSpPr txBox="1"/>
          <p:nvPr>
            <p:ph type="title"/>
          </p:nvPr>
        </p:nvSpPr>
        <p:spPr>
          <a:xfrm>
            <a:off x="140485" y="0"/>
            <a:ext cx="8863030" cy="80021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Likelihood Ratio of Contingency Tables show correlation between each of the code categories</a:t>
            </a:r>
            <a:endParaRPr/>
          </a:p>
        </p:txBody>
      </p:sp>
      <p:sp>
        <p:nvSpPr>
          <p:cNvPr id="587" name="Google Shape;587;p27"/>
          <p:cNvSpPr txBox="1"/>
          <p:nvPr/>
        </p:nvSpPr>
        <p:spPr>
          <a:xfrm>
            <a:off x="0" y="792210"/>
            <a:ext cx="2980267" cy="41857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OLMO</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are 1.8959316700382107 more likely to observe executable_code with correct_code_sim than with not executable_code. We have p-value, 1.1806017078591974e-07</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are 6914.0397479398935 more likely to observe executable_code with correct_code_exec than with not executable_code. We have p-value, 4.1241693243630626e-10</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are 2.027248839449943 more likely to observe correct_code_exec with correct_code_sim than with not correct_code_exec. We have p-value, 5.791848423858121e-06</a:t>
            </a:r>
            <a:endParaRPr/>
          </a:p>
        </p:txBody>
      </p:sp>
      <p:sp>
        <p:nvSpPr>
          <p:cNvPr id="588" name="Google Shape;588;p27"/>
          <p:cNvSpPr txBox="1"/>
          <p:nvPr/>
        </p:nvSpPr>
        <p:spPr>
          <a:xfrm>
            <a:off x="2846558" y="787202"/>
            <a:ext cx="2955199" cy="41857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GEMMA</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are 5.133226775795072 more likely to observe executable_code with correct_code_sim than with not executable_code. We have p-value, 1.712472743560229e-88</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are 42441.71965317919 more likely to observe executable_code with correct_code_exec than with not executable_code. We have p-value, 5.037750528546603e-14</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are 4.705844185411165 more likely to observe correct_code_exec with correct_code_sim than with not correct_code_exec. We have p-value, 3.875304758094849e-115</a:t>
            </a:r>
            <a:endParaRPr/>
          </a:p>
        </p:txBody>
      </p:sp>
      <p:sp>
        <p:nvSpPr>
          <p:cNvPr id="589" name="Google Shape;589;p27"/>
          <p:cNvSpPr txBox="1"/>
          <p:nvPr/>
        </p:nvSpPr>
        <p:spPr>
          <a:xfrm>
            <a:off x="5801757" y="701032"/>
            <a:ext cx="2980267" cy="41857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DEEPSEEK</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are 2.3904885911725717 more likely to observe executable_code with correct_code_sim than with not executable_code. We have p-value, 6.656285387406294e-32</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are 50809.63404255319 more likely to observe executable_code with correct_code_exec than with not executable_code. We have p-value, 1.9107092933266125e-14</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We are 1.999086440803873 more likely to observe correct_code_exec with correct_code_sim than with not correct_code_exec. We have p-value, 1.355798843967054e-28</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28"/>
          <p:cNvSpPr txBox="1"/>
          <p:nvPr>
            <p:ph type="title"/>
          </p:nvPr>
        </p:nvSpPr>
        <p:spPr>
          <a:xfrm>
            <a:off x="73152" y="73152"/>
            <a:ext cx="8863030" cy="80021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One-Way Anova actually shows that the NL and Code Sims are statistically significant!</a:t>
            </a:r>
            <a:endParaRPr/>
          </a:p>
        </p:txBody>
      </p:sp>
      <p:sp>
        <p:nvSpPr>
          <p:cNvPr id="596" name="Google Shape;596;p28"/>
          <p:cNvSpPr txBox="1"/>
          <p:nvPr/>
        </p:nvSpPr>
        <p:spPr>
          <a:xfrm>
            <a:off x="5840171" y="1100030"/>
            <a:ext cx="343467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OLMO</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friedman statistic 3973.1409815567413, p-value 0.0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Correct_nl and correct code sim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mcnemar statistic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pvalue      0.47650664585820707</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statistic   244.0</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Correct_nl and executable code mcnemar statistic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pvalue      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statistic   151.0</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Correct_nl and correct code exec mcnemar statistic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pvalue      1.5518553962447072e-104</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statistic   239.0</a:t>
            </a:r>
            <a:endParaRPr/>
          </a:p>
        </p:txBody>
      </p:sp>
      <p:sp>
        <p:nvSpPr>
          <p:cNvPr id="597" name="Google Shape;597;p28"/>
          <p:cNvSpPr txBox="1"/>
          <p:nvPr/>
        </p:nvSpPr>
        <p:spPr>
          <a:xfrm>
            <a:off x="2887966" y="992308"/>
            <a:ext cx="2858080" cy="41857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GEMMA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friedman statistic 8369.344741532994, p-value 0.0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Correct_nl and correct code sim mcnemar statistic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pvalue      9.380234214302106e-21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statistic   544.0</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Correct_nl and executable code mcnemar statistic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pvalue      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statistic   202.0</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Correct_nl and correct code exec mcnemar statistic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pvalue      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statistic   265.0</a:t>
            </a:r>
            <a:endParaRPr/>
          </a:p>
        </p:txBody>
      </p:sp>
      <p:sp>
        <p:nvSpPr>
          <p:cNvPr id="598" name="Google Shape;598;p28"/>
          <p:cNvSpPr txBox="1"/>
          <p:nvPr/>
        </p:nvSpPr>
        <p:spPr>
          <a:xfrm>
            <a:off x="73152" y="940871"/>
            <a:ext cx="2483110" cy="41857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DEEPSEEK</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friedman statistic 9277.32, p-value 0.0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Correct_nl and correct code sim mcnemar statistic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pvalue      2.7741687827426563e-111</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statistic   287.0</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Correct_nl and executable code mcnemar statistic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pvalue      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statistic   139.0</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Correct_nl and correct code exec mcnemar statistic</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pvalue      0.0</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statistic   245.0</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29"/>
          <p:cNvSpPr txBox="1"/>
          <p:nvPr>
            <p:ph type="title"/>
          </p:nvPr>
        </p:nvSpPr>
        <p:spPr>
          <a:xfrm>
            <a:off x="0" y="-88374"/>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Recovery Rate Are Low</a:t>
            </a:r>
            <a:endParaRPr/>
          </a:p>
        </p:txBody>
      </p:sp>
      <p:pic>
        <p:nvPicPr>
          <p:cNvPr id="605" name="Google Shape;605;p29"/>
          <p:cNvPicPr preferRelativeResize="0"/>
          <p:nvPr/>
        </p:nvPicPr>
        <p:blipFill rotWithShape="1">
          <a:blip r:embed="rId3">
            <a:alphaModFix/>
          </a:blip>
          <a:srcRect b="0" l="0" r="0" t="0"/>
          <a:stretch/>
        </p:blipFill>
        <p:spPr>
          <a:xfrm>
            <a:off x="1377474" y="3540734"/>
            <a:ext cx="2039485" cy="1529614"/>
          </a:xfrm>
          <a:prstGeom prst="rect">
            <a:avLst/>
          </a:prstGeom>
          <a:noFill/>
          <a:ln>
            <a:noFill/>
          </a:ln>
        </p:spPr>
      </p:pic>
      <p:pic>
        <p:nvPicPr>
          <p:cNvPr id="606" name="Google Shape;606;p29"/>
          <p:cNvPicPr preferRelativeResize="0"/>
          <p:nvPr/>
        </p:nvPicPr>
        <p:blipFill rotWithShape="1">
          <a:blip r:embed="rId4">
            <a:alphaModFix/>
          </a:blip>
          <a:srcRect b="0" l="0" r="0" t="0"/>
          <a:stretch/>
        </p:blipFill>
        <p:spPr>
          <a:xfrm>
            <a:off x="3659161" y="3567306"/>
            <a:ext cx="2077156" cy="1557867"/>
          </a:xfrm>
          <a:prstGeom prst="rect">
            <a:avLst/>
          </a:prstGeom>
          <a:noFill/>
          <a:ln>
            <a:noFill/>
          </a:ln>
        </p:spPr>
      </p:pic>
      <p:pic>
        <p:nvPicPr>
          <p:cNvPr id="607" name="Google Shape;607;p29"/>
          <p:cNvPicPr preferRelativeResize="0"/>
          <p:nvPr/>
        </p:nvPicPr>
        <p:blipFill rotWithShape="1">
          <a:blip r:embed="rId5">
            <a:alphaModFix/>
          </a:blip>
          <a:srcRect b="0" l="0" r="0" t="0"/>
          <a:stretch/>
        </p:blipFill>
        <p:spPr>
          <a:xfrm>
            <a:off x="5783150" y="3585633"/>
            <a:ext cx="2077156" cy="1557867"/>
          </a:xfrm>
          <a:prstGeom prst="rect">
            <a:avLst/>
          </a:prstGeom>
          <a:noFill/>
          <a:ln>
            <a:noFill/>
          </a:ln>
        </p:spPr>
      </p:pic>
      <p:sp>
        <p:nvSpPr>
          <p:cNvPr id="608" name="Google Shape;608;p29"/>
          <p:cNvSpPr txBox="1"/>
          <p:nvPr/>
        </p:nvSpPr>
        <p:spPr>
          <a:xfrm>
            <a:off x="270933" y="3759200"/>
            <a:ext cx="76655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Olmo</a:t>
            </a:r>
            <a:endParaRPr/>
          </a:p>
        </p:txBody>
      </p:sp>
      <p:pic>
        <p:nvPicPr>
          <p:cNvPr id="609" name="Google Shape;609;p29"/>
          <p:cNvPicPr preferRelativeResize="0"/>
          <p:nvPr/>
        </p:nvPicPr>
        <p:blipFill rotWithShape="1">
          <a:blip r:embed="rId6">
            <a:alphaModFix/>
          </a:blip>
          <a:srcRect b="0" l="0" r="0" t="0"/>
          <a:stretch/>
        </p:blipFill>
        <p:spPr>
          <a:xfrm>
            <a:off x="1575202" y="1905056"/>
            <a:ext cx="1914391" cy="1435794"/>
          </a:xfrm>
          <a:prstGeom prst="rect">
            <a:avLst/>
          </a:prstGeom>
          <a:noFill/>
          <a:ln>
            <a:noFill/>
          </a:ln>
        </p:spPr>
      </p:pic>
      <p:pic>
        <p:nvPicPr>
          <p:cNvPr id="610" name="Google Shape;610;p29"/>
          <p:cNvPicPr preferRelativeResize="0"/>
          <p:nvPr/>
        </p:nvPicPr>
        <p:blipFill rotWithShape="1">
          <a:blip r:embed="rId7">
            <a:alphaModFix/>
          </a:blip>
          <a:srcRect b="0" l="0" r="0" t="0"/>
          <a:stretch/>
        </p:blipFill>
        <p:spPr>
          <a:xfrm>
            <a:off x="3662702" y="1937307"/>
            <a:ext cx="2039487" cy="1529615"/>
          </a:xfrm>
          <a:prstGeom prst="rect">
            <a:avLst/>
          </a:prstGeom>
          <a:noFill/>
          <a:ln>
            <a:noFill/>
          </a:ln>
        </p:spPr>
      </p:pic>
      <p:pic>
        <p:nvPicPr>
          <p:cNvPr id="611" name="Google Shape;611;p29"/>
          <p:cNvPicPr preferRelativeResize="0"/>
          <p:nvPr/>
        </p:nvPicPr>
        <p:blipFill rotWithShape="1">
          <a:blip r:embed="rId8">
            <a:alphaModFix/>
          </a:blip>
          <a:srcRect b="0" l="0" r="0" t="0"/>
          <a:stretch/>
        </p:blipFill>
        <p:spPr>
          <a:xfrm>
            <a:off x="5783150" y="1909055"/>
            <a:ext cx="2077155" cy="1557867"/>
          </a:xfrm>
          <a:prstGeom prst="rect">
            <a:avLst/>
          </a:prstGeom>
          <a:noFill/>
          <a:ln>
            <a:noFill/>
          </a:ln>
        </p:spPr>
      </p:pic>
      <p:sp>
        <p:nvSpPr>
          <p:cNvPr id="612" name="Google Shape;612;p29"/>
          <p:cNvSpPr txBox="1"/>
          <p:nvPr/>
        </p:nvSpPr>
        <p:spPr>
          <a:xfrm>
            <a:off x="197727" y="2096865"/>
            <a:ext cx="10214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Gemma</a:t>
            </a:r>
            <a:endParaRPr/>
          </a:p>
        </p:txBody>
      </p:sp>
      <p:pic>
        <p:nvPicPr>
          <p:cNvPr id="613" name="Google Shape;613;p29"/>
          <p:cNvPicPr preferRelativeResize="0"/>
          <p:nvPr/>
        </p:nvPicPr>
        <p:blipFill rotWithShape="1">
          <a:blip r:embed="rId9">
            <a:alphaModFix/>
          </a:blip>
          <a:srcRect b="0" l="0" r="0" t="0"/>
          <a:stretch/>
        </p:blipFill>
        <p:spPr>
          <a:xfrm>
            <a:off x="1528369" y="566791"/>
            <a:ext cx="1914390" cy="1435793"/>
          </a:xfrm>
          <a:prstGeom prst="rect">
            <a:avLst/>
          </a:prstGeom>
          <a:noFill/>
          <a:ln>
            <a:noFill/>
          </a:ln>
        </p:spPr>
      </p:pic>
      <p:pic>
        <p:nvPicPr>
          <p:cNvPr id="614" name="Google Shape;614;p29"/>
          <p:cNvPicPr preferRelativeResize="0"/>
          <p:nvPr/>
        </p:nvPicPr>
        <p:blipFill rotWithShape="1">
          <a:blip r:embed="rId10">
            <a:alphaModFix/>
          </a:blip>
          <a:srcRect b="0" l="0" r="0" t="0"/>
          <a:stretch/>
        </p:blipFill>
        <p:spPr>
          <a:xfrm>
            <a:off x="3769670" y="614020"/>
            <a:ext cx="1856137" cy="1392103"/>
          </a:xfrm>
          <a:prstGeom prst="rect">
            <a:avLst/>
          </a:prstGeom>
          <a:noFill/>
          <a:ln>
            <a:noFill/>
          </a:ln>
        </p:spPr>
      </p:pic>
      <p:pic>
        <p:nvPicPr>
          <p:cNvPr id="615" name="Google Shape;615;p29"/>
          <p:cNvPicPr preferRelativeResize="0"/>
          <p:nvPr/>
        </p:nvPicPr>
        <p:blipFill rotWithShape="1">
          <a:blip r:embed="rId11">
            <a:alphaModFix/>
          </a:blip>
          <a:srcRect b="0" l="0" r="0" t="0"/>
          <a:stretch/>
        </p:blipFill>
        <p:spPr>
          <a:xfrm>
            <a:off x="5765247" y="593159"/>
            <a:ext cx="2032000" cy="1524000"/>
          </a:xfrm>
          <a:prstGeom prst="rect">
            <a:avLst/>
          </a:prstGeom>
          <a:noFill/>
          <a:ln>
            <a:noFill/>
          </a:ln>
        </p:spPr>
      </p:pic>
      <p:sp>
        <p:nvSpPr>
          <p:cNvPr id="616" name="Google Shape;616;p29"/>
          <p:cNvSpPr txBox="1"/>
          <p:nvPr/>
        </p:nvSpPr>
        <p:spPr>
          <a:xfrm>
            <a:off x="194168" y="1027633"/>
            <a:ext cx="122982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Deepseek</a:t>
            </a:r>
            <a:endParaRPr b="1" i="0" sz="2000" u="none" cap="none" strike="noStrike">
              <a:solidFill>
                <a:srgbClr val="000000"/>
              </a:solidFill>
              <a:latin typeface="Calibri"/>
              <a:ea typeface="Calibri"/>
              <a:cs typeface="Calibri"/>
              <a:sym typeface="Calibri"/>
            </a:endParaRPr>
          </a:p>
        </p:txBody>
      </p:sp>
      <p:sp>
        <p:nvSpPr>
          <p:cNvPr id="617" name="Google Shape;617;p29"/>
          <p:cNvSpPr txBox="1"/>
          <p:nvPr/>
        </p:nvSpPr>
        <p:spPr>
          <a:xfrm>
            <a:off x="3785316" y="-40874"/>
            <a:ext cx="237288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executable code exec vs exec</a:t>
            </a:r>
            <a:endParaRPr/>
          </a:p>
        </p:txBody>
      </p:sp>
      <p:sp>
        <p:nvSpPr>
          <p:cNvPr id="618" name="Google Shape;618;p29"/>
          <p:cNvSpPr txBox="1"/>
          <p:nvPr/>
        </p:nvSpPr>
        <p:spPr>
          <a:xfrm>
            <a:off x="929195" y="264209"/>
            <a:ext cx="279435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Correct code exec vs sim</a:t>
            </a:r>
            <a:endParaRPr/>
          </a:p>
        </p:txBody>
      </p:sp>
      <p:sp>
        <p:nvSpPr>
          <p:cNvPr id="619" name="Google Shape;619;p29"/>
          <p:cNvSpPr txBox="1"/>
          <p:nvPr/>
        </p:nvSpPr>
        <p:spPr>
          <a:xfrm>
            <a:off x="5875177" y="-59170"/>
            <a:ext cx="237288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Executable code vs correct sim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3b4e722189e_0_81"/>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Purely GSM8K Shows that code exec is worse than simulation</a:t>
            </a:r>
            <a:endParaRPr/>
          </a:p>
        </p:txBody>
      </p:sp>
      <p:sp>
        <p:nvSpPr>
          <p:cNvPr id="83" name="Google Shape;83;g3b4e722189e_0_81"/>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84" name="Google Shape;84;g3b4e722189e_0_81" title="line_no_gsm.png"/>
          <p:cNvPicPr preferRelativeResize="0"/>
          <p:nvPr/>
        </p:nvPicPr>
        <p:blipFill>
          <a:blip r:embed="rId3">
            <a:alphaModFix/>
          </a:blip>
          <a:stretch>
            <a:fillRect/>
          </a:stretch>
        </p:blipFill>
        <p:spPr>
          <a:xfrm>
            <a:off x="4518935" y="669952"/>
            <a:ext cx="4417111" cy="4365348"/>
          </a:xfrm>
          <a:prstGeom prst="rect">
            <a:avLst/>
          </a:prstGeom>
          <a:noFill/>
          <a:ln>
            <a:noFill/>
          </a:ln>
        </p:spPr>
      </p:pic>
      <p:cxnSp>
        <p:nvCxnSpPr>
          <p:cNvPr id="85" name="Google Shape;85;g3b4e722189e_0_81"/>
          <p:cNvCxnSpPr/>
          <p:nvPr/>
        </p:nvCxnSpPr>
        <p:spPr>
          <a:xfrm flipH="1" rot="10800000">
            <a:off x="3640250" y="1075875"/>
            <a:ext cx="4848600" cy="117900"/>
          </a:xfrm>
          <a:prstGeom prst="straightConnector1">
            <a:avLst/>
          </a:prstGeom>
          <a:noFill/>
          <a:ln cap="flat" cmpd="sng" w="9525">
            <a:solidFill>
              <a:schemeClr val="dk2"/>
            </a:solidFill>
            <a:prstDash val="solid"/>
            <a:round/>
            <a:headEnd len="med" w="med" type="none"/>
            <a:tailEnd len="med" w="med" type="none"/>
          </a:ln>
        </p:spPr>
      </p:cxnSp>
      <p:sp>
        <p:nvSpPr>
          <p:cNvPr id="86" name="Google Shape;86;g3b4e722189e_0_81"/>
          <p:cNvSpPr txBox="1"/>
          <p:nvPr/>
        </p:nvSpPr>
        <p:spPr>
          <a:xfrm>
            <a:off x="2107500" y="928475"/>
            <a:ext cx="193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Code &gt; NL trend holds for closed models</a:t>
            </a:r>
            <a:endParaRPr/>
          </a:p>
        </p:txBody>
      </p:sp>
      <p:cxnSp>
        <p:nvCxnSpPr>
          <p:cNvPr id="87" name="Google Shape;87;g3b4e722189e_0_81"/>
          <p:cNvCxnSpPr/>
          <p:nvPr/>
        </p:nvCxnSpPr>
        <p:spPr>
          <a:xfrm flipH="1" rot="10800000">
            <a:off x="3094950" y="3212900"/>
            <a:ext cx="3168600" cy="604200"/>
          </a:xfrm>
          <a:prstGeom prst="straightConnector1">
            <a:avLst/>
          </a:prstGeom>
          <a:noFill/>
          <a:ln cap="flat" cmpd="sng" w="9525">
            <a:solidFill>
              <a:schemeClr val="dk2"/>
            </a:solidFill>
            <a:prstDash val="solid"/>
            <a:round/>
            <a:headEnd len="med" w="med" type="none"/>
            <a:tailEnd len="med" w="med" type="none"/>
          </a:ln>
        </p:spPr>
      </p:cxnSp>
      <p:sp>
        <p:nvSpPr>
          <p:cNvPr id="88" name="Google Shape;88;g3b4e722189e_0_81"/>
          <p:cNvSpPr txBox="1"/>
          <p:nvPr/>
        </p:nvSpPr>
        <p:spPr>
          <a:xfrm>
            <a:off x="1090600" y="3080200"/>
            <a:ext cx="2004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Weaker open models break the trend. Likely due to inability to generate sound code from the NL prompt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0"/>
          <p:cNvSpPr txBox="1"/>
          <p:nvPr>
            <p:ph type="title"/>
          </p:nvPr>
        </p:nvSpPr>
        <p:spPr>
          <a:xfrm>
            <a:off x="280970" y="231311"/>
            <a:ext cx="8863030" cy="40011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600"/>
              <a:buFont typeface="Calibri"/>
              <a:buNone/>
            </a:pPr>
            <a:r>
              <a:rPr lang="en-US"/>
              <a:t>LLM Brain on ChatGPT</a:t>
            </a:r>
            <a:endParaRPr/>
          </a:p>
        </p:txBody>
      </p:sp>
      <p:sp>
        <p:nvSpPr>
          <p:cNvPr id="625" name="Google Shape;625;p30"/>
          <p:cNvSpPr txBox="1"/>
          <p:nvPr>
            <p:ph idx="1" type="body"/>
          </p:nvPr>
        </p:nvSpPr>
        <p:spPr>
          <a:xfrm>
            <a:off x="294218" y="2039797"/>
            <a:ext cx="4031673" cy="307777"/>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2000"/>
              <a:buFont typeface="Calibri"/>
              <a:buNone/>
            </a:pPr>
            <a:r>
              <a:rPr lang="en-US"/>
              <a:t>Agents continually learn w/ Tools</a:t>
            </a:r>
            <a:endParaRPr/>
          </a:p>
        </p:txBody>
      </p:sp>
      <p:pic>
        <p:nvPicPr>
          <p:cNvPr descr="A poster of a brain&#10;&#10;Description automatically generated with medium confidence" id="626" name="Google Shape;626;p30"/>
          <p:cNvPicPr preferRelativeResize="0"/>
          <p:nvPr/>
        </p:nvPicPr>
        <p:blipFill rotWithShape="1">
          <a:blip r:embed="rId3">
            <a:alphaModFix/>
          </a:blip>
          <a:srcRect b="0" l="0" r="0" t="0"/>
          <a:stretch/>
        </p:blipFill>
        <p:spPr>
          <a:xfrm>
            <a:off x="4720590" y="542981"/>
            <a:ext cx="3933670" cy="3952009"/>
          </a:xfrm>
          <a:prstGeom prst="rect">
            <a:avLst/>
          </a:prstGeom>
          <a:noFill/>
          <a:ln>
            <a:noFill/>
          </a:ln>
        </p:spPr>
      </p:pic>
      <p:sp>
        <p:nvSpPr>
          <p:cNvPr id="627" name="Google Shape;627;p30"/>
          <p:cNvSpPr/>
          <p:nvPr/>
        </p:nvSpPr>
        <p:spPr>
          <a:xfrm rot="5400000">
            <a:off x="1828800" y="2486346"/>
            <a:ext cx="215757" cy="281038"/>
          </a:xfrm>
          <a:prstGeom prst="rightArrow">
            <a:avLst>
              <a:gd fmla="val 50000" name="adj1"/>
              <a:gd fmla="val 50000" name="adj2"/>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8" name="Google Shape;628;p30"/>
          <p:cNvSpPr txBox="1"/>
          <p:nvPr/>
        </p:nvSpPr>
        <p:spPr>
          <a:xfrm>
            <a:off x="294219" y="2898973"/>
            <a:ext cx="4031673"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Individual performance Degradation?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3b4e722189e_0_37"/>
          <p:cNvSpPr txBox="1"/>
          <p:nvPr>
            <p:ph idx="1" type="body"/>
          </p:nvPr>
        </p:nvSpPr>
        <p:spPr>
          <a:xfrm>
            <a:off x="695335" y="2052536"/>
            <a:ext cx="1819200" cy="92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We see the same trend as the line plot</a:t>
            </a:r>
            <a:endParaRPr/>
          </a:p>
        </p:txBody>
      </p:sp>
      <p:sp>
        <p:nvSpPr>
          <p:cNvPr id="95" name="Google Shape;95;g3b4e722189e_0_37"/>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Aggregate trend is statistically significant</a:t>
            </a:r>
            <a:endParaRPr/>
          </a:p>
        </p:txBody>
      </p:sp>
      <p:sp>
        <p:nvSpPr>
          <p:cNvPr id="96" name="Google Shape;96;g3b4e722189e_0_37"/>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97" name="Google Shape;97;g3b4e722189e_0_37" title="pval.png"/>
          <p:cNvPicPr preferRelativeResize="0"/>
          <p:nvPr/>
        </p:nvPicPr>
        <p:blipFill>
          <a:blip r:embed="rId3">
            <a:alphaModFix/>
          </a:blip>
          <a:stretch>
            <a:fillRect/>
          </a:stretch>
        </p:blipFill>
        <p:spPr>
          <a:xfrm>
            <a:off x="3875435" y="640502"/>
            <a:ext cx="4524406" cy="4365345"/>
          </a:xfrm>
          <a:prstGeom prst="rect">
            <a:avLst/>
          </a:prstGeom>
          <a:noFill/>
          <a:ln>
            <a:noFill/>
          </a:ln>
        </p:spPr>
      </p:pic>
      <p:cxnSp>
        <p:nvCxnSpPr>
          <p:cNvPr id="98" name="Google Shape;98;g3b4e722189e_0_37"/>
          <p:cNvCxnSpPr>
            <a:stCxn id="94" idx="3"/>
          </p:cNvCxnSpPr>
          <p:nvPr/>
        </p:nvCxnSpPr>
        <p:spPr>
          <a:xfrm>
            <a:off x="2514535" y="2514236"/>
            <a:ext cx="4869000" cy="1067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b4e722189e_0_29"/>
          <p:cNvSpPr txBox="1"/>
          <p:nvPr>
            <p:ph idx="1" type="body"/>
          </p:nvPr>
        </p:nvSpPr>
        <p:spPr>
          <a:xfrm>
            <a:off x="73148" y="1183000"/>
            <a:ext cx="2108100" cy="1231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Rote memorization overcome be better generalization for harder difficulty</a:t>
            </a:r>
            <a:endParaRPr/>
          </a:p>
        </p:txBody>
      </p:sp>
      <p:sp>
        <p:nvSpPr>
          <p:cNvPr id="105" name="Google Shape;105;g3b4e722189e_0_29"/>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Benefits of code improves at scale</a:t>
            </a:r>
            <a:endParaRPr/>
          </a:p>
        </p:txBody>
      </p:sp>
      <p:sp>
        <p:nvSpPr>
          <p:cNvPr id="106" name="Google Shape;106;g3b4e722189e_0_29"/>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pic>
        <p:nvPicPr>
          <p:cNvPr id="107" name="Google Shape;107;g3b4e722189e_0_29" title="main.png"/>
          <p:cNvPicPr preferRelativeResize="0"/>
          <p:nvPr/>
        </p:nvPicPr>
        <p:blipFill>
          <a:blip r:embed="rId3">
            <a:alphaModFix/>
          </a:blip>
          <a:stretch>
            <a:fillRect/>
          </a:stretch>
        </p:blipFill>
        <p:spPr>
          <a:xfrm>
            <a:off x="2730910" y="1333177"/>
            <a:ext cx="6324666" cy="3162333"/>
          </a:xfrm>
          <a:prstGeom prst="rect">
            <a:avLst/>
          </a:prstGeom>
          <a:noFill/>
          <a:ln>
            <a:noFill/>
          </a:ln>
        </p:spPr>
      </p:pic>
      <p:cxnSp>
        <p:nvCxnSpPr>
          <p:cNvPr id="108" name="Google Shape;108;g3b4e722189e_0_29"/>
          <p:cNvCxnSpPr>
            <a:stCxn id="104" idx="3"/>
          </p:cNvCxnSpPr>
          <p:nvPr/>
        </p:nvCxnSpPr>
        <p:spPr>
          <a:xfrm>
            <a:off x="2181248" y="1798750"/>
            <a:ext cx="2063400" cy="441300"/>
          </a:xfrm>
          <a:prstGeom prst="straightConnector1">
            <a:avLst/>
          </a:prstGeom>
          <a:noFill/>
          <a:ln cap="flat" cmpd="sng" w="9525">
            <a:solidFill>
              <a:schemeClr val="dk2"/>
            </a:solidFill>
            <a:prstDash val="solid"/>
            <a:round/>
            <a:headEnd len="med" w="med" type="none"/>
            <a:tailEnd len="med" w="med" type="none"/>
          </a:ln>
        </p:spPr>
      </p:cxnSp>
      <p:sp>
        <p:nvSpPr>
          <p:cNvPr id="109" name="Google Shape;109;g3b4e722189e_0_29"/>
          <p:cNvSpPr txBox="1"/>
          <p:nvPr/>
        </p:nvSpPr>
        <p:spPr>
          <a:xfrm>
            <a:off x="5806700" y="280025"/>
            <a:ext cx="336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Question: Why does multiplication not generalize perfectly for code? shouldn’t it be very easy? </a:t>
            </a:r>
            <a:endParaRPr/>
          </a:p>
        </p:txBody>
      </p:sp>
      <p:cxnSp>
        <p:nvCxnSpPr>
          <p:cNvPr id="110" name="Google Shape;110;g3b4e722189e_0_29"/>
          <p:cNvCxnSpPr>
            <a:stCxn id="109" idx="1"/>
          </p:cNvCxnSpPr>
          <p:nvPr/>
        </p:nvCxnSpPr>
        <p:spPr>
          <a:xfrm flipH="1">
            <a:off x="5276300" y="695675"/>
            <a:ext cx="530400" cy="1588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3b4e722189e_0_145"/>
          <p:cNvSpPr txBox="1"/>
          <p:nvPr>
            <p:ph type="title"/>
          </p:nvPr>
        </p:nvSpPr>
        <p:spPr>
          <a:xfrm>
            <a:off x="73152" y="73152"/>
            <a:ext cx="8862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Models struggle to recover on harder tasks (can’t take shortcut)</a:t>
            </a:r>
            <a:endParaRPr/>
          </a:p>
        </p:txBody>
      </p:sp>
      <p:sp>
        <p:nvSpPr>
          <p:cNvPr id="117" name="Google Shape;117;g3b4e722189e_0_145"/>
          <p:cNvSpPr txBox="1"/>
          <p:nvPr>
            <p:ph idx="12" type="sldNum"/>
          </p:nvPr>
        </p:nvSpPr>
        <p:spPr>
          <a:xfrm>
            <a:off x="63050" y="4788399"/>
            <a:ext cx="456000" cy="338700"/>
          </a:xfrm>
          <a:prstGeom prst="rect">
            <a:avLst/>
          </a:prstGeom>
        </p:spPr>
        <p:txBody>
          <a:bodyPr anchorCtr="0" anchor="t" bIns="45700" lIns="91425" spcFirstLastPara="1" rIns="91425" wrap="square" tIns="45700">
            <a:spAutoFit/>
          </a:bodyPr>
          <a:lstStyle/>
          <a:p>
            <a:pPr indent="0" lvl="0" marL="0" rtl="0" algn="r">
              <a:spcBef>
                <a:spcPts val="0"/>
              </a:spcBef>
              <a:spcAft>
                <a:spcPts val="0"/>
              </a:spcAft>
              <a:buClr>
                <a:srgbClr val="888888"/>
              </a:buClr>
              <a:buSzPts val="1600"/>
              <a:buFont typeface="Calibri"/>
              <a:buNone/>
            </a:pPr>
            <a:fld id="{00000000-1234-1234-1234-123412341234}" type="slidenum">
              <a:rPr lang="en-US"/>
              <a:t>‹#›</a:t>
            </a:fld>
            <a:endParaRPr/>
          </a:p>
        </p:txBody>
      </p:sp>
      <p:sp>
        <p:nvSpPr>
          <p:cNvPr id="118" name="Google Shape;118;g3b4e722189e_0_145"/>
          <p:cNvSpPr txBox="1"/>
          <p:nvPr/>
        </p:nvSpPr>
        <p:spPr>
          <a:xfrm>
            <a:off x="0" y="1220400"/>
            <a:ext cx="28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As tasks get harder, models struggle to recover</a:t>
            </a:r>
            <a:endParaRPr/>
          </a:p>
        </p:txBody>
      </p:sp>
      <p:pic>
        <p:nvPicPr>
          <p:cNvPr id="119" name="Google Shape;119;g3b4e722189e_0_145"/>
          <p:cNvPicPr preferRelativeResize="0"/>
          <p:nvPr/>
        </p:nvPicPr>
        <p:blipFill>
          <a:blip r:embed="rId3">
            <a:alphaModFix/>
          </a:blip>
          <a:stretch>
            <a:fillRect/>
          </a:stretch>
        </p:blipFill>
        <p:spPr>
          <a:xfrm>
            <a:off x="2660935" y="625748"/>
            <a:ext cx="6330664" cy="4162650"/>
          </a:xfrm>
          <a:prstGeom prst="rect">
            <a:avLst/>
          </a:prstGeom>
          <a:noFill/>
          <a:ln>
            <a:noFill/>
          </a:ln>
        </p:spPr>
      </p:pic>
      <p:cxnSp>
        <p:nvCxnSpPr>
          <p:cNvPr id="120" name="Google Shape;120;g3b4e722189e_0_145"/>
          <p:cNvCxnSpPr/>
          <p:nvPr/>
        </p:nvCxnSpPr>
        <p:spPr>
          <a:xfrm>
            <a:off x="1041800" y="1948075"/>
            <a:ext cx="4167300" cy="582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Shawn Siroka</dc:creator>
</cp:coreProperties>
</file>